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64" r:id="rId6"/>
    <p:sldId id="261" r:id="rId7"/>
    <p:sldId id="266" r:id="rId8"/>
    <p:sldId id="265" r:id="rId9"/>
    <p:sldId id="262" r:id="rId10"/>
    <p:sldId id="259"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16" d="100"/>
          <a:sy n="16" d="100"/>
        </p:scale>
        <p:origin x="2420"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C4CD-2BA6-466F-B8CD-DD8A03A352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15FA1A-F94A-4443-83A4-574272E7CF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FE422C-CF0B-49A9-89B4-C66E511CB670}"/>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1B5E40A4-DCF3-4077-BC3A-E653117FA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57A07-3B8D-4CBA-8283-3DD7BA30F996}"/>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45110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B53B4-FCA9-4252-A393-1D9B47A9AE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55D59C-5FE8-46D2-A5E3-4163BEF323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4D3485-66EA-41CC-B46B-A701D510D1FE}"/>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71CD4507-605C-4CD5-9B88-B224D42DE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CBC02-CC69-4A61-873E-C4A64A3F0DA6}"/>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122229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8AC95A-4FB4-4DFA-9764-EDD326684C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449E0-B292-4A6C-99C2-5D5D427474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224D67-8A43-4F0F-BEA3-3DA80915590B}"/>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D8928877-1921-446F-945A-B1D98A81F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17F20-EA23-4FE1-954B-3EE7C5000C3C}"/>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117171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3CE8-6C46-466B-9C23-2D378A56E7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72FC0-EB17-4859-B43A-5668695F51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C1933-0DBA-46C4-917D-EB07908FB944}"/>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5930CDFC-91E1-4D64-BC11-2CF5A22BFF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9FB44-4340-4CB2-A413-6203C79CB11F}"/>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2047464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8DD9C-228D-4D2A-B5BB-528690B494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3FBB72-2F45-4F34-BCFA-6F6DDA3934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1C2EA6-7332-4552-AA1C-6B2CB1654333}"/>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389FC596-F902-49D4-8B83-191BD6021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EB01EB-18C7-43E3-B422-77931B078B24}"/>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156815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9EC8D-87E1-4506-8C04-CAAF1B5480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BC830C-B16C-43AD-ADAB-A18BC04731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A4CFD0-0581-45F9-B4DA-090C6626D8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ED09D-8C2D-410F-B87C-AFA01E35A8A4}"/>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6" name="Footer Placeholder 5">
            <a:extLst>
              <a:ext uri="{FF2B5EF4-FFF2-40B4-BE49-F238E27FC236}">
                <a16:creationId xmlns:a16="http://schemas.microsoft.com/office/drawing/2014/main" id="{C5E28F61-1C6D-4200-94EB-AA0F93BD85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B1C31F-4682-41DD-B273-E1867354E571}"/>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3858219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61B73-6D9C-433A-B2BA-5B45234927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58ADED-1F54-4CC8-B60A-E797C8FA6C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D5550B-CC70-4FF4-9302-A10BA2F21F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D214A3-1C9B-4022-819B-58C63287BA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2241BA-D8F1-403E-A886-E62FEC6E14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0E621A-8CC8-4DB8-9B5E-CA4712E3C84B}"/>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8" name="Footer Placeholder 7">
            <a:extLst>
              <a:ext uri="{FF2B5EF4-FFF2-40B4-BE49-F238E27FC236}">
                <a16:creationId xmlns:a16="http://schemas.microsoft.com/office/drawing/2014/main" id="{3303802B-14C2-477B-A6C4-A061406D54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42CFFD-3128-4BE7-BAEE-DB2F2FD30285}"/>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192060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448DB-AA7F-4B94-949D-8010D9BA26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21D8C2-5578-41EE-9DA8-D68C192E8602}"/>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4" name="Footer Placeholder 3">
            <a:extLst>
              <a:ext uri="{FF2B5EF4-FFF2-40B4-BE49-F238E27FC236}">
                <a16:creationId xmlns:a16="http://schemas.microsoft.com/office/drawing/2014/main" id="{2CD5CB21-E670-437B-9211-4803D6CD98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6F276F-B47C-4ABC-805F-B1BDA3A1BAA7}"/>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168310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C3633D-7B26-49B5-BE56-87481133D1BA}"/>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3" name="Footer Placeholder 2">
            <a:extLst>
              <a:ext uri="{FF2B5EF4-FFF2-40B4-BE49-F238E27FC236}">
                <a16:creationId xmlns:a16="http://schemas.microsoft.com/office/drawing/2014/main" id="{CC841C55-354B-4A0C-A61E-75F61BE5F1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007E46-7CFB-48D6-AFB7-2C7C2B5D9FFA}"/>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4234403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66453-6A84-4B82-B9C3-3D2AC905BA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B47F7C-DEFC-4707-B9A4-76DF17485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7B43AE-DBEF-443D-956E-DF87BC058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D34012-5F06-4183-A67B-6AC752DADE25}"/>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6" name="Footer Placeholder 5">
            <a:extLst>
              <a:ext uri="{FF2B5EF4-FFF2-40B4-BE49-F238E27FC236}">
                <a16:creationId xmlns:a16="http://schemas.microsoft.com/office/drawing/2014/main" id="{033A5EA2-26A5-4708-8BC3-85F15D14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E9AE3E-8988-43A1-8AF7-48FD6CA2B745}"/>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2816403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6288F-2EEF-4300-A8FC-7BACD8F4E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353ADC-A032-4467-B13E-D039F279E0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9DC8D3-A2D6-4B64-B3FA-7991F4F3F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A8778F-A03E-4647-A070-052CBA6DDB58}"/>
              </a:ext>
            </a:extLst>
          </p:cNvPr>
          <p:cNvSpPr>
            <a:spLocks noGrp="1"/>
          </p:cNvSpPr>
          <p:nvPr>
            <p:ph type="dt" sz="half" idx="10"/>
          </p:nvPr>
        </p:nvSpPr>
        <p:spPr/>
        <p:txBody>
          <a:bodyPr/>
          <a:lstStyle/>
          <a:p>
            <a:fld id="{3832AB10-7E27-415F-BD82-53E0F4839058}" type="datetimeFigureOut">
              <a:rPr lang="en-US" smtClean="0"/>
              <a:t>11/28/2023</a:t>
            </a:fld>
            <a:endParaRPr lang="en-US"/>
          </a:p>
        </p:txBody>
      </p:sp>
      <p:sp>
        <p:nvSpPr>
          <p:cNvPr id="6" name="Footer Placeholder 5">
            <a:extLst>
              <a:ext uri="{FF2B5EF4-FFF2-40B4-BE49-F238E27FC236}">
                <a16:creationId xmlns:a16="http://schemas.microsoft.com/office/drawing/2014/main" id="{F9B444B6-37DE-4F34-AC7C-C19AA8EE15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64B9F9-0031-4CF7-ABB5-3FE79D11904D}"/>
              </a:ext>
            </a:extLst>
          </p:cNvPr>
          <p:cNvSpPr>
            <a:spLocks noGrp="1"/>
          </p:cNvSpPr>
          <p:nvPr>
            <p:ph type="sldNum" sz="quarter" idx="12"/>
          </p:nvPr>
        </p:nvSpPr>
        <p:spPr/>
        <p:txBody>
          <a:bodyPr/>
          <a:lstStyle/>
          <a:p>
            <a:fld id="{7ECA9183-DB4E-416C-A275-D45C6D021DA8}" type="slidenum">
              <a:rPr lang="en-US" smtClean="0"/>
              <a:t>‹#›</a:t>
            </a:fld>
            <a:endParaRPr lang="en-US"/>
          </a:p>
        </p:txBody>
      </p:sp>
    </p:spTree>
    <p:extLst>
      <p:ext uri="{BB962C8B-B14F-4D97-AF65-F5344CB8AC3E}">
        <p14:creationId xmlns:p14="http://schemas.microsoft.com/office/powerpoint/2010/main" val="385659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026F89-92A4-409D-970D-1EB54EFD0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DAE542-A3E3-4E8B-BAEC-B14975DC9D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DC4F0-638A-4C05-A4C8-08655698DE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2AB10-7E27-415F-BD82-53E0F4839058}" type="datetimeFigureOut">
              <a:rPr lang="en-US" smtClean="0"/>
              <a:t>11/28/2023</a:t>
            </a:fld>
            <a:endParaRPr lang="en-US"/>
          </a:p>
        </p:txBody>
      </p:sp>
      <p:sp>
        <p:nvSpPr>
          <p:cNvPr id="5" name="Footer Placeholder 4">
            <a:extLst>
              <a:ext uri="{FF2B5EF4-FFF2-40B4-BE49-F238E27FC236}">
                <a16:creationId xmlns:a16="http://schemas.microsoft.com/office/drawing/2014/main" id="{4DF60436-59F4-43BD-B924-533E3851F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ABDB48-B90E-4E75-B4B9-CC7C919E73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A9183-DB4E-416C-A275-D45C6D021DA8}" type="slidenum">
              <a:rPr lang="en-US" smtClean="0"/>
              <a:t>‹#›</a:t>
            </a:fld>
            <a:endParaRPr lang="en-US"/>
          </a:p>
        </p:txBody>
      </p:sp>
    </p:spTree>
    <p:extLst>
      <p:ext uri="{BB962C8B-B14F-4D97-AF65-F5344CB8AC3E}">
        <p14:creationId xmlns:p14="http://schemas.microsoft.com/office/powerpoint/2010/main" val="2297146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25DE-2244-434D-9CE3-2F4B2161103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B7103841-4D82-4F4D-92B6-6526A60D46B1}"/>
              </a:ext>
            </a:extLst>
          </p:cNvPr>
          <p:cNvSpPr>
            <a:spLocks noGrp="1"/>
          </p:cNvSpPr>
          <p:nvPr>
            <p:ph type="subTitle" idx="1"/>
          </p:nvPr>
        </p:nvSpPr>
        <p:spPr/>
        <p:txBody>
          <a:bodyPr/>
          <a:lstStyle/>
          <a:p>
            <a:endParaRPr lang="en-US"/>
          </a:p>
        </p:txBody>
      </p:sp>
      <p:pic>
        <p:nvPicPr>
          <p:cNvPr id="4" name="Picture 3" descr="A picture containing logo&#10;&#10;Description automatically generated">
            <a:extLst>
              <a:ext uri="{FF2B5EF4-FFF2-40B4-BE49-F238E27FC236}">
                <a16:creationId xmlns:a16="http://schemas.microsoft.com/office/drawing/2014/main" id="{04BC6EAF-EFB4-4D8A-BD30-EBC9B76FB8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5353797"/>
          </a:xfrm>
          <a:prstGeom prst="rect">
            <a:avLst/>
          </a:prstGeom>
        </p:spPr>
      </p:pic>
      <p:sp>
        <p:nvSpPr>
          <p:cNvPr id="5" name="Oval 4">
            <a:extLst>
              <a:ext uri="{FF2B5EF4-FFF2-40B4-BE49-F238E27FC236}">
                <a16:creationId xmlns:a16="http://schemas.microsoft.com/office/drawing/2014/main" id="{A0013DD6-978C-4180-A458-F8E3CB6089E2}"/>
              </a:ext>
            </a:extLst>
          </p:cNvPr>
          <p:cNvSpPr/>
          <p:nvPr/>
        </p:nvSpPr>
        <p:spPr>
          <a:xfrm>
            <a:off x="3384135" y="4997426"/>
            <a:ext cx="5930781" cy="1444239"/>
          </a:xfrm>
          <a:prstGeom prst="ellipse">
            <a:avLst/>
          </a:prstGeom>
          <a:solidFill>
            <a:srgbClr val="004AA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Libertyville MainStreet Twilight Shuffle 5K Day-Of Planning</a:t>
            </a:r>
          </a:p>
        </p:txBody>
      </p:sp>
      <p:pic>
        <p:nvPicPr>
          <p:cNvPr id="6" name="Picture 5" descr="Logo&#10;&#10;Description automatically generated">
            <a:extLst>
              <a:ext uri="{FF2B5EF4-FFF2-40B4-BE49-F238E27FC236}">
                <a16:creationId xmlns:a16="http://schemas.microsoft.com/office/drawing/2014/main" id="{59114669-5EA9-4204-8EED-6D3472FE24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8123" y="5524482"/>
            <a:ext cx="1943877" cy="1093431"/>
          </a:xfrm>
          <a:prstGeom prst="rect">
            <a:avLst/>
          </a:prstGeom>
        </p:spPr>
      </p:pic>
    </p:spTree>
    <p:extLst>
      <p:ext uri="{BB962C8B-B14F-4D97-AF65-F5344CB8AC3E}">
        <p14:creationId xmlns:p14="http://schemas.microsoft.com/office/powerpoint/2010/main" val="3495695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574B9B3-9AEA-4F80-8F15-51F4D330D2AB}"/>
              </a:ext>
            </a:extLst>
          </p:cNvPr>
          <p:cNvSpPr txBox="1"/>
          <p:nvPr/>
        </p:nvSpPr>
        <p:spPr>
          <a:xfrm>
            <a:off x="613322" y="861951"/>
            <a:ext cx="5753922" cy="3570208"/>
          </a:xfrm>
          <a:prstGeom prst="rect">
            <a:avLst/>
          </a:prstGeom>
          <a:noFill/>
        </p:spPr>
        <p:txBody>
          <a:bodyPr wrap="square" rtlCol="0">
            <a:spAutoFit/>
          </a:bodyPr>
          <a:lstStyle/>
          <a:p>
            <a:r>
              <a:rPr lang="en-US" sz="2000" b="1" dirty="0"/>
              <a:t>Volunteer Management (Post-Race Party Volunteers)</a:t>
            </a:r>
          </a:p>
          <a:p>
            <a:endParaRPr lang="en-US" sz="1400" b="1" dirty="0"/>
          </a:p>
          <a:p>
            <a:r>
              <a:rPr lang="en-US" sz="1400" b="1" dirty="0"/>
              <a:t>Timeline</a:t>
            </a:r>
          </a:p>
          <a:p>
            <a:r>
              <a:rPr lang="en-US" sz="1200" b="1" dirty="0"/>
              <a:t>5:30pm</a:t>
            </a:r>
            <a:r>
              <a:rPr lang="en-US" sz="1200" dirty="0"/>
              <a:t>  - Volunteers need to be at Volunteer Table</a:t>
            </a:r>
          </a:p>
          <a:p>
            <a:r>
              <a:rPr lang="en-US" sz="1200" b="1" dirty="0"/>
              <a:t>5:45pm - 6:00pm </a:t>
            </a:r>
            <a:r>
              <a:rPr lang="en-US" sz="1200" dirty="0"/>
              <a:t>- Volunteers should be at DeVille to assist with set-up</a:t>
            </a:r>
          </a:p>
          <a:p>
            <a:r>
              <a:rPr lang="en-US" sz="1200" b="1" dirty="0"/>
              <a:t>6:30pm - </a:t>
            </a:r>
            <a:r>
              <a:rPr lang="en-US" sz="1200" dirty="0"/>
              <a:t>Volunteers manage race sign in and distribute drink/food tickets </a:t>
            </a:r>
          </a:p>
          <a:p>
            <a:r>
              <a:rPr lang="en-US" sz="1200" b="1" dirty="0"/>
              <a:t>8:30pm</a:t>
            </a:r>
            <a:r>
              <a:rPr lang="en-US" sz="1200" dirty="0"/>
              <a:t> – Party ends</a:t>
            </a:r>
          </a:p>
          <a:p>
            <a:endParaRPr lang="en-US" sz="1200" b="1" dirty="0"/>
          </a:p>
          <a:p>
            <a:r>
              <a:rPr lang="en-US" sz="1200" b="1" dirty="0"/>
              <a:t>Location: </a:t>
            </a:r>
            <a:r>
              <a:rPr lang="en-US" sz="1200" dirty="0"/>
              <a:t>Pizzeria DeVille</a:t>
            </a:r>
          </a:p>
          <a:p>
            <a:endParaRPr lang="en-US" sz="1200" b="1" dirty="0"/>
          </a:p>
          <a:p>
            <a:r>
              <a:rPr lang="en-US" sz="1200" b="1" dirty="0"/>
              <a:t>Post-Race Volunteers include: (11 total volunteers)</a:t>
            </a:r>
            <a:br>
              <a:rPr lang="en-US" sz="1200" b="1" dirty="0"/>
            </a:br>
            <a:endParaRPr lang="en-US" sz="1200" b="1" dirty="0"/>
          </a:p>
          <a:p>
            <a:pPr marL="285750" indent="-285750">
              <a:buFont typeface="Arial" panose="020B0604020202020204" pitchFamily="34" charset="0"/>
              <a:buChar char="•"/>
            </a:pPr>
            <a:r>
              <a:rPr lang="en-US" sz="1400" dirty="0"/>
              <a:t>Andi Colosi (2 spots)</a:t>
            </a:r>
          </a:p>
          <a:p>
            <a:pPr marL="285750" indent="-285750">
              <a:buFont typeface="Arial" panose="020B0604020202020204" pitchFamily="34" charset="0"/>
              <a:buChar char="•"/>
            </a:pPr>
            <a:r>
              <a:rPr lang="en-US" sz="1400" dirty="0"/>
              <a:t>Maggie Frisch (2)</a:t>
            </a:r>
          </a:p>
          <a:p>
            <a:pPr marL="285750" indent="-285750">
              <a:buFont typeface="Arial" panose="020B0604020202020204" pitchFamily="34" charset="0"/>
              <a:buChar char="•"/>
            </a:pPr>
            <a:r>
              <a:rPr lang="en-US" sz="1400" dirty="0"/>
              <a:t>Derrick Moy (1)</a:t>
            </a:r>
          </a:p>
          <a:p>
            <a:pPr marL="285750" indent="-285750">
              <a:buFont typeface="Arial" panose="020B0604020202020204" pitchFamily="34" charset="0"/>
              <a:buChar char="•"/>
            </a:pPr>
            <a:r>
              <a:rPr lang="en-US" sz="1400" dirty="0"/>
              <a:t>Lisa Daniels (2)</a:t>
            </a:r>
          </a:p>
          <a:p>
            <a:pPr marL="285750" indent="-285750">
              <a:buFont typeface="Arial" panose="020B0604020202020204" pitchFamily="34" charset="0"/>
              <a:buChar char="•"/>
            </a:pPr>
            <a:r>
              <a:rPr lang="en-US" sz="1400" dirty="0"/>
              <a:t>Shannon </a:t>
            </a:r>
            <a:r>
              <a:rPr lang="en-US" sz="1400" dirty="0" err="1"/>
              <a:t>Paolella</a:t>
            </a:r>
            <a:r>
              <a:rPr lang="en-US" sz="1400" dirty="0"/>
              <a:t> (4) </a:t>
            </a:r>
          </a:p>
        </p:txBody>
      </p:sp>
      <p:sp>
        <p:nvSpPr>
          <p:cNvPr id="10" name="TextBox 9">
            <a:extLst>
              <a:ext uri="{FF2B5EF4-FFF2-40B4-BE49-F238E27FC236}">
                <a16:creationId xmlns:a16="http://schemas.microsoft.com/office/drawing/2014/main" id="{1B6C489E-BB62-4626-87AD-3229A66211B5}"/>
              </a:ext>
            </a:extLst>
          </p:cNvPr>
          <p:cNvSpPr txBox="1"/>
          <p:nvPr/>
        </p:nvSpPr>
        <p:spPr>
          <a:xfrm>
            <a:off x="5773724" y="2571554"/>
            <a:ext cx="6094602" cy="4031873"/>
          </a:xfrm>
          <a:prstGeom prst="rect">
            <a:avLst/>
          </a:prstGeom>
          <a:noFill/>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Post-Race Party Email to Volunteers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Hello Twilight Shuffle Volunteers,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Thank you for volunteering for the MainStreet Libertyville Twilight Shuffle Post-Race Party at Pizzeria DeVille! Please plan on arriving Sunday, September 4 around 5:15-5:30pm at the start/finish line located at Newberry and Milwaukee Avenues, across from the Liberty Theater.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You will be provided a volunteer shirt to wear during your assignment. Your duties will be to admit runners and their families into the post-race party </a:t>
            </a:r>
            <a:r>
              <a:rPr lang="en-US" sz="1100" dirty="0">
                <a:latin typeface="Calibri" panose="020F0502020204030204" pitchFamily="34" charset="0"/>
                <a:ea typeface="Calibri" panose="020F0502020204030204" pitchFamily="34" charset="0"/>
                <a:cs typeface="Times New Roman" panose="02020603050405020304" pitchFamily="18" charset="0"/>
              </a:rPr>
              <a:t>behind Pizzeria DeVille, distribute food and drink tickets and help serve food and soft drinks. A</a:t>
            </a:r>
            <a:r>
              <a:rPr lang="en-US" sz="1100" dirty="0">
                <a:effectLst/>
                <a:latin typeface="Calibri" panose="020F0502020204030204" pitchFamily="34" charset="0"/>
                <a:ea typeface="Calibri" panose="020F0502020204030204" pitchFamily="34" charset="0"/>
                <a:cs typeface="Times New Roman" panose="02020603050405020304" pitchFamily="18" charset="0"/>
              </a:rPr>
              <a:t>ll supplies will be provided to you and you can check in with Derrick Moy and Elizabeth Knachel at the volunteer check-in table. This is a fun and busy assignment and we really appreciate your willingness to help!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Please don’t hesitate to contact us via email if you have any questions.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See you tomorrow!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XXXXX</a:t>
            </a:r>
          </a:p>
        </p:txBody>
      </p:sp>
    </p:spTree>
    <p:extLst>
      <p:ext uri="{BB962C8B-B14F-4D97-AF65-F5344CB8AC3E}">
        <p14:creationId xmlns:p14="http://schemas.microsoft.com/office/powerpoint/2010/main" val="1628349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574B9B3-9AEA-4F80-8F15-51F4D330D2AB}"/>
              </a:ext>
            </a:extLst>
          </p:cNvPr>
          <p:cNvSpPr txBox="1"/>
          <p:nvPr/>
        </p:nvSpPr>
        <p:spPr>
          <a:xfrm>
            <a:off x="747544" y="870340"/>
            <a:ext cx="7146495" cy="3847207"/>
          </a:xfrm>
          <a:prstGeom prst="rect">
            <a:avLst/>
          </a:prstGeom>
          <a:noFill/>
        </p:spPr>
        <p:txBody>
          <a:bodyPr wrap="square" rtlCol="0">
            <a:spAutoFit/>
          </a:bodyPr>
          <a:lstStyle/>
          <a:p>
            <a:r>
              <a:rPr lang="en-US" sz="2000" b="1" dirty="0"/>
              <a:t>Volunteer Management (Post-Race Clean Up Volunteers)</a:t>
            </a:r>
          </a:p>
          <a:p>
            <a:endParaRPr lang="en-US" sz="1400" b="1" dirty="0"/>
          </a:p>
          <a:p>
            <a:r>
              <a:rPr lang="en-US" sz="1400" b="1" dirty="0"/>
              <a:t>Timeline</a:t>
            </a:r>
          </a:p>
          <a:p>
            <a:r>
              <a:rPr lang="en-US" sz="1200" b="1" dirty="0"/>
              <a:t>6:45pm</a:t>
            </a:r>
            <a:r>
              <a:rPr lang="en-US" sz="1200" dirty="0"/>
              <a:t>  - Volunteers need to be at Volunteer Table to being clean up </a:t>
            </a:r>
          </a:p>
          <a:p>
            <a:r>
              <a:rPr lang="en-US" sz="1200" b="1" dirty="0"/>
              <a:t>8:45pm </a:t>
            </a:r>
            <a:r>
              <a:rPr lang="en-US" sz="1200" dirty="0"/>
              <a:t>– Clean up ends </a:t>
            </a:r>
          </a:p>
          <a:p>
            <a:endParaRPr lang="en-US" sz="1200" b="1" dirty="0"/>
          </a:p>
          <a:p>
            <a:r>
              <a:rPr lang="en-US" sz="1200" b="1" dirty="0"/>
              <a:t>Location: </a:t>
            </a:r>
            <a:r>
              <a:rPr lang="en-US" sz="1200" dirty="0"/>
              <a:t>Start/Finish Line </a:t>
            </a:r>
          </a:p>
          <a:p>
            <a:endParaRPr lang="en-US" sz="1200" b="1" dirty="0"/>
          </a:p>
          <a:p>
            <a:r>
              <a:rPr lang="en-US" sz="1200" b="1" dirty="0"/>
              <a:t>Post-Race Clean Up Volunteers include: (8 total volunteers)</a:t>
            </a:r>
            <a:br>
              <a:rPr lang="en-US" sz="1200" b="1" dirty="0"/>
            </a:br>
            <a:endParaRPr lang="en-US" sz="1200" b="1" dirty="0"/>
          </a:p>
          <a:p>
            <a:pPr marL="285750" indent="-285750">
              <a:buFont typeface="Arial" panose="020B0604020202020204" pitchFamily="34" charset="0"/>
              <a:buChar char="•"/>
            </a:pPr>
            <a:r>
              <a:rPr lang="en-US" sz="1400" dirty="0"/>
              <a:t>Cindy Park (1 spot) </a:t>
            </a:r>
          </a:p>
          <a:p>
            <a:pPr marL="285750" indent="-285750">
              <a:buFont typeface="Arial" panose="020B0604020202020204" pitchFamily="34" charset="0"/>
              <a:buChar char="•"/>
            </a:pPr>
            <a:r>
              <a:rPr lang="en-US" sz="1400" dirty="0"/>
              <a:t>Derrick Moy (1)</a:t>
            </a:r>
          </a:p>
          <a:p>
            <a:pPr marL="285750" indent="-285750">
              <a:buFont typeface="Arial" panose="020B0604020202020204" pitchFamily="34" charset="0"/>
              <a:buChar char="•"/>
            </a:pPr>
            <a:r>
              <a:rPr lang="en-US" sz="1400" dirty="0"/>
              <a:t>Steve Henderson (1) </a:t>
            </a:r>
          </a:p>
          <a:p>
            <a:pPr marL="285750" indent="-285750">
              <a:buFont typeface="Arial" panose="020B0604020202020204" pitchFamily="34" charset="0"/>
              <a:buChar char="•"/>
            </a:pPr>
            <a:r>
              <a:rPr lang="en-US" sz="1400" dirty="0"/>
              <a:t>Aman Muhammed (1) </a:t>
            </a:r>
          </a:p>
          <a:p>
            <a:pPr marL="285750" indent="-285750">
              <a:buFont typeface="Arial" panose="020B0604020202020204" pitchFamily="34" charset="0"/>
              <a:buChar char="•"/>
            </a:pPr>
            <a:r>
              <a:rPr lang="en-US" sz="1400" dirty="0"/>
              <a:t>Lauren Rollins (1) </a:t>
            </a:r>
          </a:p>
          <a:p>
            <a:pPr marL="285750" indent="-285750">
              <a:buFont typeface="Arial" panose="020B0604020202020204" pitchFamily="34" charset="0"/>
              <a:buChar char="•"/>
            </a:pPr>
            <a:r>
              <a:rPr lang="en-US" sz="1400" dirty="0"/>
              <a:t>Nathan Shinn (1) </a:t>
            </a:r>
          </a:p>
          <a:p>
            <a:pPr marL="285750" indent="-285750">
              <a:buFont typeface="Arial" panose="020B0604020202020204" pitchFamily="34" charset="0"/>
              <a:buChar char="•"/>
            </a:pPr>
            <a:r>
              <a:rPr lang="en-US" sz="1400" dirty="0"/>
              <a:t>Aaron Osterman (1) </a:t>
            </a:r>
          </a:p>
          <a:p>
            <a:pPr marL="285750" indent="-285750">
              <a:buFont typeface="Arial" panose="020B0604020202020204" pitchFamily="34" charset="0"/>
              <a:buChar char="•"/>
            </a:pPr>
            <a:r>
              <a:rPr lang="en-US" sz="1400" dirty="0"/>
              <a:t>Charles </a:t>
            </a:r>
            <a:r>
              <a:rPr lang="en-US" sz="1400" dirty="0" err="1"/>
              <a:t>Verkoulen</a:t>
            </a:r>
            <a:r>
              <a:rPr lang="en-US" sz="1400" dirty="0"/>
              <a:t> (1) </a:t>
            </a:r>
          </a:p>
        </p:txBody>
      </p:sp>
      <p:sp>
        <p:nvSpPr>
          <p:cNvPr id="10" name="TextBox 9">
            <a:extLst>
              <a:ext uri="{FF2B5EF4-FFF2-40B4-BE49-F238E27FC236}">
                <a16:creationId xmlns:a16="http://schemas.microsoft.com/office/drawing/2014/main" id="{1B6C489E-BB62-4626-87AD-3229A66211B5}"/>
              </a:ext>
            </a:extLst>
          </p:cNvPr>
          <p:cNvSpPr txBox="1"/>
          <p:nvPr/>
        </p:nvSpPr>
        <p:spPr>
          <a:xfrm>
            <a:off x="5349853" y="2596721"/>
            <a:ext cx="6094602" cy="3862596"/>
          </a:xfrm>
          <a:prstGeom prst="rect">
            <a:avLst/>
          </a:prstGeom>
          <a:noFill/>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Post-Race Clean Up Email to Volunteers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Hello Twilight Shuffle Volunteers,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Thank you for volunteering for the MainStreet Libertyville Twilight Shuffle Post-Race Clean Up! Please plan on arriving Sunday, September 4 around 6:45pm at the start/finish line located at Newberry and Milwaukee Avenues, across from the Liberty Theater.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You will be provided a volunteer shirt to wear during your assignment. Your duties will be to clean up at the start/finish line after the completion of the Twilight Shuffle. </a:t>
            </a:r>
            <a:r>
              <a:rPr lang="en-US" sz="1100" dirty="0">
                <a:latin typeface="Calibri" panose="020F0502020204030204" pitchFamily="34" charset="0"/>
                <a:ea typeface="Calibri" panose="020F0502020204030204" pitchFamily="34" charset="0"/>
                <a:cs typeface="Times New Roman" panose="02020603050405020304" pitchFamily="18" charset="0"/>
              </a:rPr>
              <a:t>A</a:t>
            </a:r>
            <a:r>
              <a:rPr lang="en-US" sz="1100" dirty="0">
                <a:effectLst/>
                <a:latin typeface="Calibri" panose="020F0502020204030204" pitchFamily="34" charset="0"/>
                <a:ea typeface="Calibri" panose="020F0502020204030204" pitchFamily="34" charset="0"/>
                <a:cs typeface="Times New Roman" panose="02020603050405020304" pitchFamily="18" charset="0"/>
              </a:rPr>
              <a:t>ll supplies will be provided to you and you can check in with Derrick Moy at the volunteer check-in table. This is a very important assignment and we really appreciate your willingness to help!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Please don’t hesitate to contact us via email if you have any questions.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See you tomorrow!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XXXXX</a:t>
            </a:r>
          </a:p>
        </p:txBody>
      </p:sp>
    </p:spTree>
    <p:extLst>
      <p:ext uri="{BB962C8B-B14F-4D97-AF65-F5344CB8AC3E}">
        <p14:creationId xmlns:p14="http://schemas.microsoft.com/office/powerpoint/2010/main" val="1232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05F4E4-B860-48A5-83E4-70FC01FD7D4B}"/>
              </a:ext>
            </a:extLst>
          </p:cNvPr>
          <p:cNvGraphicFramePr>
            <a:graphicFrameLocks noGrp="1"/>
          </p:cNvGraphicFramePr>
          <p:nvPr>
            <p:extLst>
              <p:ext uri="{D42A27DB-BD31-4B8C-83A1-F6EECF244321}">
                <p14:modId xmlns:p14="http://schemas.microsoft.com/office/powerpoint/2010/main" val="4079065350"/>
              </p:ext>
            </p:extLst>
          </p:nvPr>
        </p:nvGraphicFramePr>
        <p:xfrm>
          <a:off x="65707" y="100126"/>
          <a:ext cx="13303803" cy="6822537"/>
        </p:xfrm>
        <a:graphic>
          <a:graphicData uri="http://schemas.openxmlformats.org/drawingml/2006/table">
            <a:tbl>
              <a:tblPr firstRow="1" bandRow="1">
                <a:tableStyleId>{7DF18680-E054-41AD-8BC1-D1AEF772440D}</a:tableStyleId>
              </a:tblPr>
              <a:tblGrid>
                <a:gridCol w="754689">
                  <a:extLst>
                    <a:ext uri="{9D8B030D-6E8A-4147-A177-3AD203B41FA5}">
                      <a16:colId xmlns:a16="http://schemas.microsoft.com/office/drawing/2014/main" val="1266074467"/>
                    </a:ext>
                  </a:extLst>
                </a:gridCol>
                <a:gridCol w="777668">
                  <a:extLst>
                    <a:ext uri="{9D8B030D-6E8A-4147-A177-3AD203B41FA5}">
                      <a16:colId xmlns:a16="http://schemas.microsoft.com/office/drawing/2014/main" val="986117908"/>
                    </a:ext>
                  </a:extLst>
                </a:gridCol>
                <a:gridCol w="991312">
                  <a:extLst>
                    <a:ext uri="{9D8B030D-6E8A-4147-A177-3AD203B41FA5}">
                      <a16:colId xmlns:a16="http://schemas.microsoft.com/office/drawing/2014/main" val="1581992065"/>
                    </a:ext>
                  </a:extLst>
                </a:gridCol>
                <a:gridCol w="694043">
                  <a:extLst>
                    <a:ext uri="{9D8B030D-6E8A-4147-A177-3AD203B41FA5}">
                      <a16:colId xmlns:a16="http://schemas.microsoft.com/office/drawing/2014/main" val="2333467892"/>
                    </a:ext>
                  </a:extLst>
                </a:gridCol>
                <a:gridCol w="1037952">
                  <a:extLst>
                    <a:ext uri="{9D8B030D-6E8A-4147-A177-3AD203B41FA5}">
                      <a16:colId xmlns:a16="http://schemas.microsoft.com/office/drawing/2014/main" val="1935389940"/>
                    </a:ext>
                  </a:extLst>
                </a:gridCol>
                <a:gridCol w="717847">
                  <a:extLst>
                    <a:ext uri="{9D8B030D-6E8A-4147-A177-3AD203B41FA5}">
                      <a16:colId xmlns:a16="http://schemas.microsoft.com/office/drawing/2014/main" val="2866612742"/>
                    </a:ext>
                  </a:extLst>
                </a:gridCol>
                <a:gridCol w="846757">
                  <a:extLst>
                    <a:ext uri="{9D8B030D-6E8A-4147-A177-3AD203B41FA5}">
                      <a16:colId xmlns:a16="http://schemas.microsoft.com/office/drawing/2014/main" val="2736894349"/>
                    </a:ext>
                  </a:extLst>
                </a:gridCol>
                <a:gridCol w="788290">
                  <a:extLst>
                    <a:ext uri="{9D8B030D-6E8A-4147-A177-3AD203B41FA5}">
                      <a16:colId xmlns:a16="http://schemas.microsoft.com/office/drawing/2014/main" val="1216457045"/>
                    </a:ext>
                  </a:extLst>
                </a:gridCol>
                <a:gridCol w="692210">
                  <a:extLst>
                    <a:ext uri="{9D8B030D-6E8A-4147-A177-3AD203B41FA5}">
                      <a16:colId xmlns:a16="http://schemas.microsoft.com/office/drawing/2014/main" val="4254509154"/>
                    </a:ext>
                  </a:extLst>
                </a:gridCol>
                <a:gridCol w="1059678">
                  <a:extLst>
                    <a:ext uri="{9D8B030D-6E8A-4147-A177-3AD203B41FA5}">
                      <a16:colId xmlns:a16="http://schemas.microsoft.com/office/drawing/2014/main" val="1379523021"/>
                    </a:ext>
                  </a:extLst>
                </a:gridCol>
                <a:gridCol w="760576">
                  <a:extLst>
                    <a:ext uri="{9D8B030D-6E8A-4147-A177-3AD203B41FA5}">
                      <a16:colId xmlns:a16="http://schemas.microsoft.com/office/drawing/2014/main" val="3055073268"/>
                    </a:ext>
                  </a:extLst>
                </a:gridCol>
                <a:gridCol w="786213">
                  <a:extLst>
                    <a:ext uri="{9D8B030D-6E8A-4147-A177-3AD203B41FA5}">
                      <a16:colId xmlns:a16="http://schemas.microsoft.com/office/drawing/2014/main" val="864596719"/>
                    </a:ext>
                  </a:extLst>
                </a:gridCol>
                <a:gridCol w="989330">
                  <a:extLst>
                    <a:ext uri="{9D8B030D-6E8A-4147-A177-3AD203B41FA5}">
                      <a16:colId xmlns:a16="http://schemas.microsoft.com/office/drawing/2014/main" val="3867052985"/>
                    </a:ext>
                  </a:extLst>
                </a:gridCol>
                <a:gridCol w="2407238">
                  <a:extLst>
                    <a:ext uri="{9D8B030D-6E8A-4147-A177-3AD203B41FA5}">
                      <a16:colId xmlns:a16="http://schemas.microsoft.com/office/drawing/2014/main" val="2512492570"/>
                    </a:ext>
                  </a:extLst>
                </a:gridCol>
              </a:tblGrid>
              <a:tr h="250252">
                <a:tc>
                  <a:txBody>
                    <a:bodyPr/>
                    <a:lstStyle/>
                    <a:p>
                      <a:pPr algn="ctr"/>
                      <a:r>
                        <a:rPr lang="en-US" sz="800" b="1" dirty="0"/>
                        <a:t>Time</a:t>
                      </a:r>
                    </a:p>
                  </a:txBody>
                  <a:tcPr/>
                </a:tc>
                <a:tc>
                  <a:txBody>
                    <a:bodyPr/>
                    <a:lstStyle/>
                    <a:p>
                      <a:pPr algn="ctr"/>
                      <a:r>
                        <a:rPr lang="en-US" sz="800" b="1" dirty="0"/>
                        <a:t>Deliveries</a:t>
                      </a:r>
                    </a:p>
                  </a:txBody>
                  <a:tcPr/>
                </a:tc>
                <a:tc>
                  <a:txBody>
                    <a:bodyPr/>
                    <a:lstStyle/>
                    <a:p>
                      <a:pPr algn="ctr"/>
                      <a:r>
                        <a:rPr lang="en-US" sz="800" b="1" dirty="0"/>
                        <a:t>Packet Pick-up</a:t>
                      </a:r>
                    </a:p>
                  </a:txBody>
                  <a:tcPr/>
                </a:tc>
                <a:tc>
                  <a:txBody>
                    <a:bodyPr/>
                    <a:lstStyle/>
                    <a:p>
                      <a:pPr algn="ctr"/>
                      <a:r>
                        <a:rPr lang="en-US" sz="800" b="1"/>
                        <a:t>Food</a:t>
                      </a:r>
                      <a:endParaRPr lang="en-US" sz="800" b="1" dirty="0"/>
                    </a:p>
                  </a:txBody>
                  <a:tcPr/>
                </a:tc>
                <a:tc>
                  <a:txBody>
                    <a:bodyPr/>
                    <a:lstStyle/>
                    <a:p>
                      <a:pPr algn="ctr"/>
                      <a:r>
                        <a:rPr lang="en-US" sz="800" b="1" dirty="0"/>
                        <a:t>Sponsorship Expo</a:t>
                      </a:r>
                    </a:p>
                  </a:txBody>
                  <a:tcPr/>
                </a:tc>
                <a:tc>
                  <a:txBody>
                    <a:bodyPr/>
                    <a:lstStyle/>
                    <a:p>
                      <a:pPr algn="ctr"/>
                      <a:r>
                        <a:rPr lang="en-US" sz="800" b="1"/>
                        <a:t>DJ - Eddie</a:t>
                      </a:r>
                      <a:endParaRPr lang="en-US" sz="800" b="1" dirty="0"/>
                    </a:p>
                  </a:txBody>
                  <a:tcPr/>
                </a:tc>
                <a:tc>
                  <a:txBody>
                    <a:bodyPr/>
                    <a:lstStyle/>
                    <a:p>
                      <a:pPr algn="ctr"/>
                      <a:r>
                        <a:rPr lang="en-US" sz="800" b="1"/>
                        <a:t>Course Set-up</a:t>
                      </a:r>
                      <a:endParaRPr lang="en-US" sz="800" b="1" dirty="0"/>
                    </a:p>
                  </a:txBody>
                  <a:tcPr/>
                </a:tc>
                <a:tc>
                  <a:txBody>
                    <a:bodyPr/>
                    <a:lstStyle/>
                    <a:p>
                      <a:pPr algn="ctr"/>
                      <a:r>
                        <a:rPr lang="en-US" sz="800" b="1" dirty="0"/>
                        <a:t>Timing Co</a:t>
                      </a:r>
                    </a:p>
                  </a:txBody>
                  <a:tcPr/>
                </a:tc>
                <a:tc>
                  <a:txBody>
                    <a:bodyPr/>
                    <a:lstStyle/>
                    <a:p>
                      <a:pPr algn="ctr"/>
                      <a:r>
                        <a:rPr lang="en-US" sz="800" b="1"/>
                        <a:t>Volunteers</a:t>
                      </a:r>
                      <a:endParaRPr lang="en-US" sz="800" b="1" dirty="0"/>
                    </a:p>
                  </a:txBody>
                  <a:tcPr/>
                </a:tc>
                <a:tc>
                  <a:txBody>
                    <a:bodyPr/>
                    <a:lstStyle/>
                    <a:p>
                      <a:pPr algn="ctr"/>
                      <a:r>
                        <a:rPr lang="en-US" sz="800" b="1" dirty="0"/>
                        <a:t>Heather’s Gym</a:t>
                      </a:r>
                    </a:p>
                  </a:txBody>
                  <a:tcPr/>
                </a:tc>
                <a:tc>
                  <a:txBody>
                    <a:bodyPr/>
                    <a:lstStyle/>
                    <a:p>
                      <a:pPr algn="ctr"/>
                      <a:r>
                        <a:rPr lang="en-US" sz="800" b="1" dirty="0"/>
                        <a:t>Kids Race</a:t>
                      </a:r>
                    </a:p>
                  </a:txBody>
                  <a:tcPr/>
                </a:tc>
                <a:tc>
                  <a:txBody>
                    <a:bodyPr/>
                    <a:lstStyle/>
                    <a:p>
                      <a:pPr algn="ctr"/>
                      <a:r>
                        <a:rPr lang="en-US" sz="800" b="1" dirty="0"/>
                        <a:t>Mayor</a:t>
                      </a:r>
                    </a:p>
                  </a:txBody>
                  <a:tcPr/>
                </a:tc>
                <a:tc>
                  <a:txBody>
                    <a:bodyPr/>
                    <a:lstStyle/>
                    <a:p>
                      <a:pPr algn="ctr"/>
                      <a:r>
                        <a:rPr lang="en-US" sz="800" b="1"/>
                        <a:t>Finish Line Awards</a:t>
                      </a:r>
                      <a:endParaRPr lang="en-US" sz="800" b="1" dirty="0"/>
                    </a:p>
                  </a:txBody>
                  <a:tcPr/>
                </a:tc>
                <a:tc>
                  <a:txBody>
                    <a:bodyPr/>
                    <a:lstStyle/>
                    <a:p>
                      <a:pPr algn="ctr"/>
                      <a:r>
                        <a:rPr lang="en-US" sz="800" b="1" dirty="0"/>
                        <a:t>Post-Race/After Party</a:t>
                      </a:r>
                    </a:p>
                  </a:txBody>
                  <a:tcPr/>
                </a:tc>
                <a:extLst>
                  <a:ext uri="{0D108BD9-81ED-4DB2-BD59-A6C34878D82A}">
                    <a16:rowId xmlns:a16="http://schemas.microsoft.com/office/drawing/2014/main" val="2689775825"/>
                  </a:ext>
                </a:extLst>
              </a:tr>
              <a:tr h="262504">
                <a:tc>
                  <a:txBody>
                    <a:bodyPr/>
                    <a:lstStyle/>
                    <a:p>
                      <a:r>
                        <a:rPr lang="en-US" sz="800" b="1" dirty="0">
                          <a:solidFill>
                            <a:schemeClr val="bg1"/>
                          </a:solidFill>
                        </a:rPr>
                        <a:t>Committee Member</a:t>
                      </a:r>
                    </a:p>
                  </a:txBody>
                  <a:tcPr>
                    <a:solidFill>
                      <a:schemeClr val="accent1">
                        <a:lumMod val="50000"/>
                      </a:schemeClr>
                    </a:solidFill>
                  </a:tcPr>
                </a:tc>
                <a:tc>
                  <a:txBody>
                    <a:bodyPr/>
                    <a:lstStyle/>
                    <a:p>
                      <a:pPr marL="0" indent="0" algn="ctr">
                        <a:buFont typeface="Arial" panose="020B0604020202020204" pitchFamily="34" charset="0"/>
                        <a:buNone/>
                      </a:pPr>
                      <a:r>
                        <a:rPr lang="en-US" sz="800" b="1" dirty="0">
                          <a:solidFill>
                            <a:schemeClr val="bg1"/>
                          </a:solidFill>
                        </a:rPr>
                        <a:t>Beth/Anna/Liz/Derrick/Ter</a:t>
                      </a:r>
                    </a:p>
                  </a:txBody>
                  <a:tcPr>
                    <a:solidFill>
                      <a:schemeClr val="accent1">
                        <a:lumMod val="50000"/>
                      </a:schemeClr>
                    </a:solidFill>
                  </a:tcPr>
                </a:tc>
                <a:tc>
                  <a:txBody>
                    <a:bodyPr/>
                    <a:lstStyle/>
                    <a:p>
                      <a:pPr marL="0" indent="0" algn="ctr">
                        <a:buFont typeface="Arial" panose="020B0604020202020204" pitchFamily="34" charset="0"/>
                        <a:buNone/>
                      </a:pPr>
                      <a:r>
                        <a:rPr lang="en-US" sz="800" b="1" dirty="0">
                          <a:solidFill>
                            <a:schemeClr val="bg1"/>
                          </a:solidFill>
                        </a:rPr>
                        <a:t>Nicole/</a:t>
                      </a:r>
                      <a:r>
                        <a:rPr lang="en-US" sz="800" b="1" dirty="0" err="1">
                          <a:solidFill>
                            <a:schemeClr val="bg1"/>
                          </a:solidFill>
                        </a:rPr>
                        <a:t>Kal</a:t>
                      </a:r>
                      <a:r>
                        <a:rPr lang="en-US" sz="800" b="1" dirty="0">
                          <a:solidFill>
                            <a:schemeClr val="bg1"/>
                          </a:solidFill>
                        </a:rPr>
                        <a:t>/ Derrick/Liz</a:t>
                      </a:r>
                    </a:p>
                  </a:txBody>
                  <a:tcPr>
                    <a:solidFill>
                      <a:schemeClr val="accent1">
                        <a:lumMod val="50000"/>
                      </a:schemeClr>
                    </a:solidFill>
                  </a:tcPr>
                </a:tc>
                <a:tc>
                  <a:txBody>
                    <a:bodyPr/>
                    <a:lstStyle/>
                    <a:p>
                      <a:pPr algn="ctr"/>
                      <a:r>
                        <a:rPr lang="en-US" sz="800" b="1" dirty="0">
                          <a:solidFill>
                            <a:schemeClr val="bg1"/>
                          </a:solidFill>
                        </a:rPr>
                        <a:t>Anna</a:t>
                      </a:r>
                    </a:p>
                  </a:txBody>
                  <a:tcPr>
                    <a:solidFill>
                      <a:schemeClr val="accent1">
                        <a:lumMod val="50000"/>
                      </a:schemeClr>
                    </a:solidFill>
                  </a:tcPr>
                </a:tc>
                <a:tc>
                  <a:txBody>
                    <a:bodyPr/>
                    <a:lstStyle/>
                    <a:p>
                      <a:pPr algn="ctr"/>
                      <a:r>
                        <a:rPr lang="en-US" sz="800" b="1" dirty="0">
                          <a:solidFill>
                            <a:schemeClr val="bg1"/>
                          </a:solidFill>
                        </a:rPr>
                        <a:t>Beth/Liz</a:t>
                      </a:r>
                    </a:p>
                  </a:txBody>
                  <a:tcPr>
                    <a:solidFill>
                      <a:schemeClr val="accent1">
                        <a:lumMod val="50000"/>
                      </a:schemeClr>
                    </a:solidFill>
                  </a:tcPr>
                </a:tc>
                <a:tc>
                  <a:txBody>
                    <a:bodyPr/>
                    <a:lstStyle/>
                    <a:p>
                      <a:pPr algn="ctr"/>
                      <a:r>
                        <a:rPr lang="en-US" sz="800" b="1" dirty="0">
                          <a:solidFill>
                            <a:schemeClr val="bg1"/>
                          </a:solidFill>
                        </a:rPr>
                        <a:t>Liz </a:t>
                      </a:r>
                    </a:p>
                  </a:txBody>
                  <a:tcPr>
                    <a:solidFill>
                      <a:schemeClr val="accent1">
                        <a:lumMod val="50000"/>
                      </a:schemeClr>
                    </a:solidFill>
                  </a:tcPr>
                </a:tc>
                <a:tc>
                  <a:txBody>
                    <a:bodyPr/>
                    <a:lstStyle/>
                    <a:p>
                      <a:pPr algn="ctr"/>
                      <a:r>
                        <a:rPr lang="en-US" sz="800" b="1" dirty="0">
                          <a:solidFill>
                            <a:schemeClr val="bg1"/>
                          </a:solidFill>
                        </a:rPr>
                        <a:t>Beth/Terry</a:t>
                      </a:r>
                    </a:p>
                  </a:txBody>
                  <a:tcPr>
                    <a:solidFill>
                      <a:schemeClr val="accent1">
                        <a:lumMod val="50000"/>
                      </a:schemeClr>
                    </a:solidFill>
                  </a:tcPr>
                </a:tc>
                <a:tc>
                  <a:txBody>
                    <a:bodyPr/>
                    <a:lstStyle/>
                    <a:p>
                      <a:pPr algn="ctr"/>
                      <a:r>
                        <a:rPr lang="en-US" sz="800" b="1" dirty="0">
                          <a:solidFill>
                            <a:schemeClr val="bg1"/>
                          </a:solidFill>
                        </a:rPr>
                        <a:t>Anna</a:t>
                      </a:r>
                    </a:p>
                  </a:txBody>
                  <a:tcPr>
                    <a:solidFill>
                      <a:schemeClr val="accent1">
                        <a:lumMod val="50000"/>
                      </a:schemeClr>
                    </a:solidFill>
                  </a:tcPr>
                </a:tc>
                <a:tc>
                  <a:txBody>
                    <a:bodyPr/>
                    <a:lstStyle/>
                    <a:p>
                      <a:pPr algn="ctr"/>
                      <a:r>
                        <a:rPr lang="en-US" sz="800" b="1">
                          <a:solidFill>
                            <a:schemeClr val="bg1"/>
                          </a:solidFill>
                        </a:rPr>
                        <a:t>Liz/Derrick</a:t>
                      </a:r>
                      <a:endParaRPr lang="en-US" sz="800" b="1" dirty="0">
                        <a:solidFill>
                          <a:schemeClr val="bg1"/>
                        </a:solidFill>
                      </a:endParaRPr>
                    </a:p>
                  </a:txBody>
                  <a:tcPr>
                    <a:solidFill>
                      <a:schemeClr val="accent1">
                        <a:lumMod val="50000"/>
                      </a:schemeClr>
                    </a:solidFill>
                  </a:tcPr>
                </a:tc>
                <a:tc>
                  <a:txBody>
                    <a:bodyPr/>
                    <a:lstStyle/>
                    <a:p>
                      <a:pPr algn="ctr"/>
                      <a:r>
                        <a:rPr lang="en-US" sz="800" b="1">
                          <a:solidFill>
                            <a:schemeClr val="bg1"/>
                          </a:solidFill>
                        </a:rPr>
                        <a:t>Liz </a:t>
                      </a:r>
                      <a:endParaRPr lang="en-US" sz="800" b="1" dirty="0">
                        <a:solidFill>
                          <a:schemeClr val="bg1"/>
                        </a:solidFill>
                      </a:endParaRPr>
                    </a:p>
                  </a:txBody>
                  <a:tcPr>
                    <a:solidFill>
                      <a:schemeClr val="accent1">
                        <a:lumMod val="50000"/>
                      </a:schemeClr>
                    </a:solidFill>
                  </a:tcPr>
                </a:tc>
                <a:tc>
                  <a:txBody>
                    <a:bodyPr/>
                    <a:lstStyle/>
                    <a:p>
                      <a:pPr algn="ctr"/>
                      <a:r>
                        <a:rPr lang="en-US" sz="800" b="1">
                          <a:solidFill>
                            <a:schemeClr val="bg1"/>
                          </a:solidFill>
                        </a:rPr>
                        <a:t>Nicole/Kal</a:t>
                      </a:r>
                      <a:endParaRPr lang="en-US" sz="800" b="1" dirty="0">
                        <a:solidFill>
                          <a:schemeClr val="bg1"/>
                        </a:solidFill>
                      </a:endParaRPr>
                    </a:p>
                  </a:txBody>
                  <a:tcPr>
                    <a:solidFill>
                      <a:schemeClr val="accent1">
                        <a:lumMod val="50000"/>
                      </a:schemeClr>
                    </a:solidFill>
                  </a:tcPr>
                </a:tc>
                <a:tc>
                  <a:txBody>
                    <a:bodyPr/>
                    <a:lstStyle/>
                    <a:p>
                      <a:pPr algn="ctr"/>
                      <a:r>
                        <a:rPr lang="en-US" sz="800" b="1">
                          <a:solidFill>
                            <a:schemeClr val="bg1"/>
                          </a:solidFill>
                        </a:rPr>
                        <a:t>Beth</a:t>
                      </a:r>
                      <a:endParaRPr lang="en-US" sz="800" b="1" dirty="0">
                        <a:solidFill>
                          <a:schemeClr val="bg1"/>
                        </a:solidFill>
                      </a:endParaRPr>
                    </a:p>
                  </a:txBody>
                  <a:tcPr>
                    <a:solidFill>
                      <a:schemeClr val="accent1">
                        <a:lumMod val="50000"/>
                      </a:schemeClr>
                    </a:solidFill>
                  </a:tcPr>
                </a:tc>
                <a:tc>
                  <a:txBody>
                    <a:bodyPr/>
                    <a:lstStyle/>
                    <a:p>
                      <a:pPr algn="ctr"/>
                      <a:r>
                        <a:rPr lang="en-US" sz="800" b="1">
                          <a:solidFill>
                            <a:schemeClr val="bg1"/>
                          </a:solidFill>
                        </a:rPr>
                        <a:t>Terry/Anna</a:t>
                      </a:r>
                      <a:endParaRPr lang="en-US" sz="800" b="1" dirty="0">
                        <a:solidFill>
                          <a:schemeClr val="bg1"/>
                        </a:solidFill>
                      </a:endParaRPr>
                    </a:p>
                  </a:txBody>
                  <a:tcPr>
                    <a:solidFill>
                      <a:schemeClr val="accent1">
                        <a:lumMod val="50000"/>
                      </a:schemeClr>
                    </a:solidFill>
                  </a:tcPr>
                </a:tc>
                <a:tc>
                  <a:txBody>
                    <a:bodyPr/>
                    <a:lstStyle/>
                    <a:p>
                      <a:pPr algn="ctr"/>
                      <a:r>
                        <a:rPr lang="en-US" sz="900" b="1" dirty="0">
                          <a:solidFill>
                            <a:schemeClr val="bg1"/>
                          </a:solidFill>
                        </a:rPr>
                        <a:t>Liz/ Derrick </a:t>
                      </a:r>
                    </a:p>
                  </a:txBody>
                  <a:tcPr>
                    <a:solidFill>
                      <a:schemeClr val="accent1">
                        <a:lumMod val="50000"/>
                      </a:schemeClr>
                    </a:solidFill>
                  </a:tcPr>
                </a:tc>
                <a:extLst>
                  <a:ext uri="{0D108BD9-81ED-4DB2-BD59-A6C34878D82A}">
                    <a16:rowId xmlns:a16="http://schemas.microsoft.com/office/drawing/2014/main" val="504749390"/>
                  </a:ext>
                </a:extLst>
              </a:tr>
              <a:tr h="262504">
                <a:tc>
                  <a:txBody>
                    <a:bodyPr/>
                    <a:lstStyle/>
                    <a:p>
                      <a:r>
                        <a:rPr lang="en-US" sz="800" b="1" dirty="0"/>
                        <a:t>8:00am</a:t>
                      </a:r>
                    </a:p>
                  </a:txBody>
                  <a:tcPr/>
                </a:tc>
                <a:tc>
                  <a:txBody>
                    <a:bodyPr/>
                    <a:lstStyle/>
                    <a:p>
                      <a:pPr marL="0" indent="0">
                        <a:buFont typeface="Arial" panose="020B0604020202020204" pitchFamily="34" charset="0"/>
                        <a:buNone/>
                      </a:pPr>
                      <a:r>
                        <a:rPr lang="en-US" sz="800" dirty="0"/>
                        <a:t>Table/Chair/ Toilets</a:t>
                      </a:r>
                    </a:p>
                  </a:txBody>
                  <a:tcPr>
                    <a:solidFill>
                      <a:schemeClr val="accent2">
                        <a:lumMod val="40000"/>
                        <a:lumOff val="60000"/>
                      </a:schemeClr>
                    </a:solidFill>
                  </a:tcPr>
                </a:tc>
                <a:tc>
                  <a:txBody>
                    <a:bodyPr/>
                    <a:lstStyle/>
                    <a:p>
                      <a:pPr marL="0" indent="0">
                        <a:buFont typeface="Arial" panose="020B0604020202020204" pitchFamily="34" charset="0"/>
                        <a:buNone/>
                      </a:pPr>
                      <a:r>
                        <a:rPr lang="en-US" sz="800" dirty="0"/>
                        <a:t>847 pick-up</a:t>
                      </a:r>
                      <a:br>
                        <a:rPr lang="en-US" sz="800" dirty="0"/>
                      </a:br>
                      <a:r>
                        <a:rPr lang="en-US" sz="800" dirty="0"/>
                        <a:t>Nicole/</a:t>
                      </a:r>
                      <a:r>
                        <a:rPr lang="en-US" sz="800" dirty="0" err="1"/>
                        <a:t>Kal</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3126510254"/>
                  </a:ext>
                </a:extLst>
              </a:tr>
              <a:tr h="0">
                <a:tc>
                  <a:txBody>
                    <a:bodyPr/>
                    <a:lstStyle/>
                    <a:p>
                      <a:r>
                        <a:rPr lang="en-US" sz="800" b="1" dirty="0"/>
                        <a:t>9:00am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Tables/Chairs/Toilets</a:t>
                      </a:r>
                    </a:p>
                  </a:txBody>
                  <a:tcPr>
                    <a:solidFill>
                      <a:schemeClr val="accent2">
                        <a:lumMod val="40000"/>
                        <a:lumOff val="60000"/>
                      </a:schemeClr>
                    </a:solidFill>
                  </a:tcPr>
                </a:tc>
                <a:tc>
                  <a:txBody>
                    <a:bodyPr/>
                    <a:lstStyle/>
                    <a:p>
                      <a:pPr marL="0" indent="0">
                        <a:buFont typeface="Arial" panose="020B0604020202020204" pitchFamily="34" charset="0"/>
                        <a:buNone/>
                      </a:pPr>
                      <a:r>
                        <a:rPr lang="en-US" sz="800" dirty="0"/>
                        <a:t>847 pick-up</a:t>
                      </a:r>
                    </a:p>
                    <a:p>
                      <a:pPr marL="0" indent="0">
                        <a:buFont typeface="Arial" panose="020B0604020202020204" pitchFamily="34" charset="0"/>
                        <a:buNone/>
                      </a:pPr>
                      <a:r>
                        <a:rPr lang="en-US" sz="800" dirty="0"/>
                        <a:t>Nicole/</a:t>
                      </a:r>
                      <a:r>
                        <a:rPr lang="en-US" sz="800" dirty="0" err="1"/>
                        <a:t>Kal</a:t>
                      </a:r>
                      <a:endParaRPr lang="en-US" sz="800" dirty="0"/>
                    </a:p>
                  </a:txBody>
                  <a:tcPr>
                    <a:solidFill>
                      <a:schemeClr val="accent2">
                        <a:lumMod val="40000"/>
                        <a:lumOff val="60000"/>
                      </a:schemeClr>
                    </a:solidFill>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tc>
                  <a:txBody>
                    <a:bodyPr/>
                    <a:lstStyle/>
                    <a:p>
                      <a:pPr marL="171450" indent="-171450">
                        <a:buFont typeface="Arial" panose="020B0604020202020204" pitchFamily="34" charset="0"/>
                        <a:buChar char="•"/>
                      </a:pPr>
                      <a:endParaRPr lang="en-US" sz="800" dirty="0"/>
                    </a:p>
                  </a:txBody>
                  <a:tcPr/>
                </a:tc>
                <a:extLst>
                  <a:ext uri="{0D108BD9-81ED-4DB2-BD59-A6C34878D82A}">
                    <a16:rowId xmlns:a16="http://schemas.microsoft.com/office/drawing/2014/main" val="2906835933"/>
                  </a:ext>
                </a:extLst>
              </a:tr>
              <a:tr h="0">
                <a:tc>
                  <a:txBody>
                    <a:bodyPr/>
                    <a:lstStyle/>
                    <a:p>
                      <a:r>
                        <a:rPr lang="en-US" sz="800" b="1" dirty="0"/>
                        <a:t>10:00am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Tables/Chairs/Toilets</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847 pick-up</a:t>
                      </a:r>
                    </a:p>
                    <a:p>
                      <a:pPr marL="0" indent="0">
                        <a:buFont typeface="Arial" panose="020B0604020202020204" pitchFamily="34" charset="0"/>
                        <a:buNone/>
                      </a:pPr>
                      <a:r>
                        <a:rPr lang="en-US" sz="800" dirty="0"/>
                        <a:t>Nicole/</a:t>
                      </a:r>
                      <a:r>
                        <a:rPr lang="en-US" sz="800" dirty="0" err="1"/>
                        <a:t>Kal</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1532996194"/>
                  </a:ext>
                </a:extLst>
              </a:tr>
              <a:tr h="260664">
                <a:tc>
                  <a:txBody>
                    <a:bodyPr/>
                    <a:lstStyle/>
                    <a:p>
                      <a:r>
                        <a:rPr lang="en-US" sz="800" b="1" dirty="0"/>
                        <a:t>11:00am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Tables/Chairs/Toilets</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847 pick-up</a:t>
                      </a:r>
                    </a:p>
                    <a:p>
                      <a:r>
                        <a:rPr lang="en-US" sz="800" dirty="0"/>
                        <a:t>Nicole/</a:t>
                      </a:r>
                      <a:r>
                        <a:rPr lang="en-US" sz="800" dirty="0" err="1"/>
                        <a:t>Kal</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1337954747"/>
                  </a:ext>
                </a:extLst>
              </a:tr>
              <a:tr h="260059">
                <a:tc>
                  <a:txBody>
                    <a:bodyPr/>
                    <a:lstStyle/>
                    <a:p>
                      <a:r>
                        <a:rPr lang="en-US" sz="800" b="1" dirty="0">
                          <a:solidFill>
                            <a:schemeClr val="tx1"/>
                          </a:solidFill>
                        </a:rPr>
                        <a:t>12:00am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Tables/Chairs/Toilets</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847 pick-up</a:t>
                      </a:r>
                    </a:p>
                    <a:p>
                      <a:r>
                        <a:rPr lang="en-US" sz="800" dirty="0"/>
                        <a:t>Nicole/</a:t>
                      </a:r>
                      <a:r>
                        <a:rPr lang="en-US" sz="800" dirty="0" err="1"/>
                        <a:t>Kal</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1489003070"/>
                  </a:ext>
                </a:extLst>
              </a:tr>
              <a:tr h="370840">
                <a:tc>
                  <a:txBody>
                    <a:bodyPr/>
                    <a:lstStyle/>
                    <a:p>
                      <a:r>
                        <a:rPr lang="en-US" sz="800" b="1" dirty="0">
                          <a:solidFill>
                            <a:schemeClr val="tx1"/>
                          </a:solidFill>
                        </a:rPr>
                        <a:t>1:00pm</a:t>
                      </a:r>
                    </a:p>
                  </a:txBody>
                  <a:tcPr/>
                </a:tc>
                <a:tc>
                  <a:txBody>
                    <a:bodyPr/>
                    <a:lstStyle/>
                    <a:p>
                      <a:pPr marL="0" indent="0">
                        <a:buFont typeface="Arial" panose="020B0604020202020204" pitchFamily="34" charset="0"/>
                        <a:buNone/>
                      </a:pPr>
                      <a:r>
                        <a:rPr lang="en-US" sz="800" dirty="0"/>
                        <a:t>Table/Chair/ Tent set-up</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847 pick-up</a:t>
                      </a:r>
                    </a:p>
                    <a:p>
                      <a:r>
                        <a:rPr lang="en-US" sz="800" dirty="0"/>
                        <a:t>Nicole/</a:t>
                      </a:r>
                      <a:r>
                        <a:rPr lang="en-US" sz="800" dirty="0" err="1"/>
                        <a:t>Kal</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2138179082"/>
                  </a:ext>
                </a:extLst>
              </a:tr>
              <a:tr h="0">
                <a:tc>
                  <a:txBody>
                    <a:bodyPr/>
                    <a:lstStyle/>
                    <a:p>
                      <a:r>
                        <a:rPr lang="en-US" sz="800" b="1" dirty="0">
                          <a:solidFill>
                            <a:schemeClr val="tx1"/>
                          </a:solidFill>
                        </a:rPr>
                        <a:t>2:00pm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dirty="0"/>
                        <a:t>Table/Chair/ Tent set-up</a:t>
                      </a:r>
                    </a:p>
                    <a:p>
                      <a:pPr marL="0" indent="0">
                        <a:buFont typeface="Arial" panose="020B0604020202020204" pitchFamily="34" charset="0"/>
                        <a:buNone/>
                      </a:pPr>
                      <a:endParaRPr lang="en-US" sz="800" dirty="0"/>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847 pick-up</a:t>
                      </a:r>
                    </a:p>
                    <a:p>
                      <a:r>
                        <a:rPr lang="en-US" sz="800" dirty="0"/>
                        <a:t>Nicole/</a:t>
                      </a:r>
                      <a:r>
                        <a:rPr lang="en-US" sz="800" dirty="0" err="1"/>
                        <a:t>Kal</a:t>
                      </a:r>
                      <a:endParaRPr lang="en-US" sz="800" dirty="0"/>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t>Sunset Foods pick-up</a:t>
                      </a:r>
                      <a:endParaRPr lang="en-US" sz="800" dirty="0"/>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3478076849"/>
                  </a:ext>
                </a:extLst>
              </a:tr>
              <a:tr h="370840">
                <a:tc>
                  <a:txBody>
                    <a:bodyPr/>
                    <a:lstStyle/>
                    <a:p>
                      <a:r>
                        <a:rPr lang="en-US" sz="800" b="1" dirty="0">
                          <a:solidFill>
                            <a:schemeClr val="tx1"/>
                          </a:solidFill>
                        </a:rPr>
                        <a:t>2:30pm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dirty="0"/>
                    </a:p>
                  </a:txBody>
                  <a:tcPr/>
                </a:tc>
                <a:tc>
                  <a:txBody>
                    <a:bodyPr/>
                    <a:lstStyle/>
                    <a:p>
                      <a:r>
                        <a:rPr lang="en-US" sz="800" dirty="0">
                          <a:solidFill>
                            <a:schemeClr val="tx1"/>
                          </a:solidFill>
                        </a:rPr>
                        <a:t>Move to commuter</a:t>
                      </a:r>
                    </a:p>
                  </a:txBody>
                  <a:tcPr>
                    <a:solidFill>
                      <a:schemeClr val="accent2">
                        <a:lumMod val="40000"/>
                        <a:lumOff val="60000"/>
                      </a:schemeClr>
                    </a:solidFill>
                  </a:tcPr>
                </a:tc>
                <a:tc>
                  <a:txBody>
                    <a:bodyPr/>
                    <a:lstStyle/>
                    <a:p>
                      <a:endParaRPr lang="en-US" sz="800" dirty="0"/>
                    </a:p>
                  </a:txBody>
                  <a:tcPr/>
                </a:tc>
                <a:tc>
                  <a:txBody>
                    <a:bodyPr/>
                    <a:lstStyle/>
                    <a:p>
                      <a:endParaRPr lang="en-US" sz="800" dirty="0"/>
                    </a:p>
                  </a:txBody>
                  <a:tcPr>
                    <a:solidFill>
                      <a:srgbClr val="D2DEEF"/>
                    </a:solidFill>
                  </a:tcPr>
                </a:tc>
                <a:tc>
                  <a:txBody>
                    <a:bodyPr/>
                    <a:lstStyle/>
                    <a:p>
                      <a:endParaRPr lang="en-US" sz="800" dirty="0"/>
                    </a:p>
                  </a:txBody>
                  <a:tcPr>
                    <a:solidFill>
                      <a:srgbClr val="D2DEEF"/>
                    </a:solidFill>
                  </a:tcPr>
                </a:tc>
                <a:tc>
                  <a:txBody>
                    <a:bodyPr/>
                    <a:lstStyle/>
                    <a:p>
                      <a:endParaRPr lang="en-US" sz="800" dirty="0"/>
                    </a:p>
                  </a:txBody>
                  <a:tcPr>
                    <a:solidFill>
                      <a:srgbClr val="D2DEEF"/>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3727401133"/>
                  </a:ext>
                </a:extLst>
              </a:tr>
              <a:tr h="207285">
                <a:tc>
                  <a:txBody>
                    <a:bodyPr/>
                    <a:lstStyle/>
                    <a:p>
                      <a:r>
                        <a:rPr lang="en-US" sz="800" b="1" dirty="0">
                          <a:solidFill>
                            <a:schemeClr val="tx1"/>
                          </a:solidFill>
                        </a:rPr>
                        <a:t>2:45pm</a:t>
                      </a:r>
                    </a:p>
                  </a:txBody>
                  <a:tcPr/>
                </a:tc>
                <a:tc>
                  <a:txBody>
                    <a:bodyPr/>
                    <a:lstStyle/>
                    <a:p>
                      <a:pPr marL="0" indent="0">
                        <a:buFont typeface="Arial" panose="020B0604020202020204" pitchFamily="34" charset="0"/>
                        <a:buNone/>
                      </a:pPr>
                      <a:endParaRPr 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Late Reg. pick-up</a:t>
                      </a:r>
                      <a:br>
                        <a:rPr lang="en-US" sz="800" dirty="0">
                          <a:solidFill>
                            <a:schemeClr val="tx1"/>
                          </a:solidFill>
                        </a:rPr>
                      </a:br>
                      <a:r>
                        <a:rPr lang="en-US" sz="800" dirty="0">
                          <a:solidFill>
                            <a:schemeClr val="tx1"/>
                          </a:solidFill>
                        </a:rPr>
                        <a:t>Liz/Derrick</a:t>
                      </a:r>
                    </a:p>
                  </a:txBody>
                  <a:tcPr>
                    <a:solidFill>
                      <a:schemeClr val="accent2">
                        <a:lumMod val="40000"/>
                        <a:lumOff val="60000"/>
                      </a:schemeClr>
                    </a:solidFill>
                  </a:tcPr>
                </a:tc>
                <a:tc>
                  <a:txBody>
                    <a:bodyPr/>
                    <a:lstStyle/>
                    <a:p>
                      <a:endParaRPr lang="en-US" sz="800" dirty="0"/>
                    </a:p>
                  </a:txBody>
                  <a:tcPr/>
                </a:tc>
                <a:tc>
                  <a:txBody>
                    <a:bodyPr/>
                    <a:lstStyle/>
                    <a:p>
                      <a:r>
                        <a:rPr lang="en-US" sz="800" dirty="0"/>
                        <a:t>Prep for Sponsorship arrival</a:t>
                      </a:r>
                    </a:p>
                  </a:txBody>
                  <a:tcPr>
                    <a:solidFill>
                      <a:schemeClr val="accent2">
                        <a:lumMod val="40000"/>
                        <a:lumOff val="60000"/>
                      </a:schemeClr>
                    </a:solidFill>
                  </a:tcPr>
                </a:tc>
                <a:tc>
                  <a:txBody>
                    <a:bodyPr/>
                    <a:lstStyle/>
                    <a:p>
                      <a:endParaRPr lang="en-US" sz="800" dirty="0"/>
                    </a:p>
                  </a:txBody>
                  <a:tcPr>
                    <a:solidFill>
                      <a:srgbClr val="EAEFF7"/>
                    </a:solidFill>
                  </a:tcPr>
                </a:tc>
                <a:tc>
                  <a:txBody>
                    <a:bodyPr/>
                    <a:lstStyle/>
                    <a:p>
                      <a:endParaRPr lang="en-US" sz="800" dirty="0"/>
                    </a:p>
                  </a:txBody>
                  <a:tcPr>
                    <a:solidFill>
                      <a:srgbClr val="EAEFF7"/>
                    </a:solidFill>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extLst>
                  <a:ext uri="{0D108BD9-81ED-4DB2-BD59-A6C34878D82A}">
                    <a16:rowId xmlns:a16="http://schemas.microsoft.com/office/drawing/2014/main" val="1964374582"/>
                  </a:ext>
                </a:extLst>
              </a:tr>
              <a:tr h="370840">
                <a:tc>
                  <a:txBody>
                    <a:bodyPr/>
                    <a:lstStyle/>
                    <a:p>
                      <a:r>
                        <a:rPr lang="en-US" sz="800" b="1" dirty="0">
                          <a:solidFill>
                            <a:schemeClr val="tx1"/>
                          </a:solidFill>
                        </a:rPr>
                        <a:t>3:00pm</a:t>
                      </a:r>
                    </a:p>
                  </a:txBody>
                  <a:tcPr/>
                </a:tc>
                <a:tc>
                  <a:txBody>
                    <a:bodyPr/>
                    <a:lstStyle/>
                    <a:p>
                      <a:pPr marL="0" indent="0">
                        <a:buFont typeface="Arial" panose="020B0604020202020204" pitchFamily="34" charset="0"/>
                        <a:buNone/>
                      </a:pP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Late Reg. pick-up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Liz/Derrick</a:t>
                      </a:r>
                    </a:p>
                  </a:txBody>
                  <a:tcPr>
                    <a:solidFill>
                      <a:schemeClr val="accent2">
                        <a:lumMod val="40000"/>
                        <a:lumOff val="60000"/>
                      </a:schemeClr>
                    </a:solidFill>
                  </a:tcPr>
                </a:tc>
                <a:tc>
                  <a:txBody>
                    <a:bodyPr/>
                    <a:lstStyle/>
                    <a:p>
                      <a:endParaRPr lang="en-US" sz="1100" dirty="0"/>
                    </a:p>
                  </a:txBody>
                  <a:tcPr/>
                </a:tc>
                <a:tc>
                  <a:txBody>
                    <a:bodyPr/>
                    <a:lstStyle/>
                    <a:p>
                      <a:r>
                        <a:rPr lang="en-US" sz="800" dirty="0"/>
                        <a:t>Expo set-up begins</a:t>
                      </a:r>
                    </a:p>
                  </a:txBody>
                  <a:tcPr>
                    <a:solidFill>
                      <a:schemeClr val="accent2">
                        <a:lumMod val="40000"/>
                        <a:lumOff val="60000"/>
                      </a:schemeClr>
                    </a:solidFill>
                  </a:tcPr>
                </a:tc>
                <a:tc>
                  <a:txBody>
                    <a:bodyPr/>
                    <a:lstStyle/>
                    <a:p>
                      <a:endParaRPr lang="en-US" sz="800" dirty="0"/>
                    </a:p>
                  </a:txBody>
                  <a:tcPr>
                    <a:solidFill>
                      <a:srgbClr val="D2DEEF"/>
                    </a:solidFill>
                  </a:tcPr>
                </a:tc>
                <a:tc>
                  <a:txBody>
                    <a:bodyPr/>
                    <a:lstStyle/>
                    <a:p>
                      <a:r>
                        <a:rPr lang="en-US" sz="800" dirty="0"/>
                        <a:t>Course set-up begins</a:t>
                      </a:r>
                    </a:p>
                  </a:txBody>
                  <a:tcPr>
                    <a:solidFill>
                      <a:schemeClr val="accent2">
                        <a:lumMod val="40000"/>
                        <a:lumOff val="60000"/>
                      </a:schemeClr>
                    </a:solidFill>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37832578"/>
                  </a:ext>
                </a:extLst>
              </a:tr>
              <a:tr h="237006">
                <a:tc>
                  <a:txBody>
                    <a:bodyPr/>
                    <a:lstStyle/>
                    <a:p>
                      <a:r>
                        <a:rPr lang="en-US" sz="800" b="1" dirty="0">
                          <a:solidFill>
                            <a:schemeClr val="tx1"/>
                          </a:solidFill>
                        </a:rPr>
                        <a:t>4:00pm</a:t>
                      </a:r>
                    </a:p>
                  </a:txBody>
                  <a:tcPr/>
                </a:tc>
                <a:tc gridSpan="13">
                  <a:txBody>
                    <a:bodyPr/>
                    <a:lstStyle/>
                    <a:p>
                      <a:pPr marL="0" indent="0" algn="ctr">
                        <a:buFont typeface="Arial" panose="020B0604020202020204" pitchFamily="34" charset="0"/>
                        <a:buNone/>
                      </a:pPr>
                      <a:r>
                        <a:rPr lang="en-US" sz="900" b="1" dirty="0">
                          <a:solidFill>
                            <a:schemeClr val="bg1"/>
                          </a:solidFill>
                        </a:rPr>
                        <a:t>Sponsorship Expo Begins / DJ arrives for set-up / Timing Company arrives</a:t>
                      </a:r>
                    </a:p>
                  </a:txBody>
                  <a:tcPr>
                    <a:solidFill>
                      <a:schemeClr val="accent1">
                        <a:lumMod val="5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a:solidFill>
                      <a:schemeClr val="accent2">
                        <a:lumMod val="40000"/>
                        <a:lumOff val="60000"/>
                      </a:schemeClr>
                    </a:solidFill>
                  </a:tcPr>
                </a:tc>
                <a:tc hMerge="1">
                  <a:txBody>
                    <a:bodyPr/>
                    <a:lstStyle/>
                    <a:p>
                      <a:endParaRPr lang="en-US"/>
                    </a:p>
                  </a:txBody>
                  <a:tcPr/>
                </a:tc>
                <a:tc hMerge="1">
                  <a:txBody>
                    <a:bodyPr/>
                    <a:lstStyle/>
                    <a:p>
                      <a:endParaRPr lang="en-US" sz="800" dirty="0"/>
                    </a:p>
                  </a:txBody>
                  <a:tcP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sz="800" dirty="0"/>
                    </a:p>
                  </a:txBody>
                  <a:tcP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100" dirty="0"/>
                    </a:p>
                  </a:txBody>
                  <a:tcPr/>
                </a:tc>
                <a:extLst>
                  <a:ext uri="{0D108BD9-81ED-4DB2-BD59-A6C34878D82A}">
                    <a16:rowId xmlns:a16="http://schemas.microsoft.com/office/drawing/2014/main" val="180866598"/>
                  </a:ext>
                </a:extLst>
              </a:tr>
              <a:tr h="370840">
                <a:tc>
                  <a:txBody>
                    <a:bodyPr/>
                    <a:lstStyle/>
                    <a:p>
                      <a:r>
                        <a:rPr lang="en-US" sz="800" b="1" dirty="0">
                          <a:solidFill>
                            <a:schemeClr val="tx1"/>
                          </a:solidFill>
                        </a:rPr>
                        <a:t>5:00pm</a:t>
                      </a:r>
                    </a:p>
                  </a:txBody>
                  <a:tcPr/>
                </a:tc>
                <a:tc>
                  <a:txBody>
                    <a:bodyPr/>
                    <a:lstStyle/>
                    <a:p>
                      <a:pPr marL="0" indent="0">
                        <a:buFont typeface="Arial" panose="020B0604020202020204" pitchFamily="34" charset="0"/>
                        <a:buNone/>
                      </a:pPr>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Late Reg. pick-up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Liz/Derrick</a:t>
                      </a:r>
                    </a:p>
                  </a:txBody>
                  <a:tcPr>
                    <a:solidFill>
                      <a:schemeClr val="accent2">
                        <a:lumMod val="40000"/>
                        <a:lumOff val="60000"/>
                      </a:schemeClr>
                    </a:solidFill>
                  </a:tcPr>
                </a:tc>
                <a:tc>
                  <a:txBody>
                    <a:bodyPr/>
                    <a:lstStyle/>
                    <a:p>
                      <a:endParaRPr lang="en-US" sz="1100" dirty="0"/>
                    </a:p>
                  </a:txBody>
                  <a:tcPr/>
                </a:tc>
                <a:tc>
                  <a:txBody>
                    <a:bodyPr/>
                    <a:lstStyle/>
                    <a:p>
                      <a:endParaRPr lang="en-US" sz="800" dirty="0"/>
                    </a:p>
                  </a:txBody>
                  <a:tcPr/>
                </a:tc>
                <a:tc>
                  <a:txBody>
                    <a:bodyPr/>
                    <a:lstStyle/>
                    <a:p>
                      <a:r>
                        <a:rPr lang="en-US" sz="800" dirty="0"/>
                        <a:t>DJ Music Begins</a:t>
                      </a:r>
                    </a:p>
                  </a:txBody>
                  <a:tcPr>
                    <a:solidFill>
                      <a:schemeClr val="accent2">
                        <a:lumMod val="40000"/>
                        <a:lumOff val="60000"/>
                      </a:schemeClr>
                    </a:solidFill>
                  </a:tcPr>
                </a:tc>
                <a:tc>
                  <a:txBody>
                    <a:bodyPr/>
                    <a:lstStyle/>
                    <a:p>
                      <a:r>
                        <a:rPr lang="en-US" sz="800" dirty="0"/>
                        <a:t>Course set-up ends</a:t>
                      </a:r>
                      <a:endParaRPr lang="en-US" sz="1100" dirty="0"/>
                    </a:p>
                  </a:txBody>
                  <a:tcPr>
                    <a:solidFill>
                      <a:schemeClr val="accent2">
                        <a:lumMod val="40000"/>
                        <a:lumOff val="60000"/>
                      </a:schemeClr>
                    </a:solidFill>
                  </a:tcPr>
                </a:tc>
                <a:tc>
                  <a:txBody>
                    <a:bodyPr/>
                    <a:lstStyle/>
                    <a:p>
                      <a:endParaRPr lang="en-US" sz="1100" dirty="0"/>
                    </a:p>
                  </a:txBody>
                  <a:tcPr/>
                </a:tc>
                <a:tc>
                  <a:txBody>
                    <a:bodyPr/>
                    <a:lstStyle/>
                    <a:p>
                      <a:pPr marL="0" indent="0">
                        <a:buFont typeface="Arial" panose="020B0604020202020204" pitchFamily="34" charset="0"/>
                        <a:buNone/>
                      </a:pPr>
                      <a:r>
                        <a:rPr lang="en-US" sz="800" dirty="0"/>
                        <a:t>Arrive at Volunteer Table</a:t>
                      </a:r>
                    </a:p>
                  </a:txBody>
                  <a:tcPr>
                    <a:solidFill>
                      <a:schemeClr val="accent2">
                        <a:lumMod val="40000"/>
                        <a:lumOff val="60000"/>
                      </a:schemeClr>
                    </a:solidFill>
                  </a:tcPr>
                </a:tc>
                <a:tc>
                  <a:txBody>
                    <a:bodyPr/>
                    <a:lstStyle/>
                    <a:p>
                      <a:pPr marL="0" indent="0">
                        <a:buFont typeface="Arial" panose="020B0604020202020204" pitchFamily="34" charset="0"/>
                        <a:buNone/>
                      </a:pPr>
                      <a:r>
                        <a:rPr lang="en-US" sz="800" dirty="0"/>
                        <a:t>Warm-up begins (TBD)</a:t>
                      </a:r>
                    </a:p>
                  </a:txBody>
                  <a:tcPr>
                    <a:solidFill>
                      <a:schemeClr val="accent2">
                        <a:lumMod val="40000"/>
                        <a:lumOff val="60000"/>
                      </a:schemeClr>
                    </a:solidFill>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227323017"/>
                  </a:ext>
                </a:extLst>
              </a:tr>
              <a:tr h="230264">
                <a:tc>
                  <a:txBody>
                    <a:bodyPr/>
                    <a:lstStyle/>
                    <a:p>
                      <a:r>
                        <a:rPr lang="en-US" sz="800" b="1" dirty="0">
                          <a:solidFill>
                            <a:schemeClr val="tx1"/>
                          </a:solidFill>
                        </a:rPr>
                        <a:t>5:30pm</a:t>
                      </a:r>
                    </a:p>
                  </a:txBody>
                  <a:tcPr/>
                </a:tc>
                <a:tc gridSpan="13">
                  <a:txBody>
                    <a:bodyPr/>
                    <a:lstStyle/>
                    <a:p>
                      <a:pPr marL="0" indent="0" algn="ctr">
                        <a:buFont typeface="Arial" panose="020B0604020202020204" pitchFamily="34" charset="0"/>
                        <a:buNone/>
                      </a:pPr>
                      <a:r>
                        <a:rPr lang="en-US" sz="900" b="1" dirty="0">
                          <a:solidFill>
                            <a:schemeClr val="bg1"/>
                          </a:solidFill>
                        </a:rPr>
                        <a:t>Little Dipper Race Begins / Kids off course by 5:50pm</a:t>
                      </a:r>
                    </a:p>
                  </a:txBody>
                  <a:tcPr>
                    <a:solidFill>
                      <a:schemeClr val="accent1">
                        <a:lumMod val="50000"/>
                      </a:schemeClr>
                    </a:solidFill>
                  </a:tcPr>
                </a:tc>
                <a:tc hMerge="1">
                  <a:txBody>
                    <a:bodyPr/>
                    <a:lstStyle/>
                    <a:p>
                      <a:endParaRPr lang="en-US" sz="1100" dirty="0"/>
                    </a:p>
                  </a:txBody>
                  <a:tcPr/>
                </a:tc>
                <a:tc hMerge="1">
                  <a:txBody>
                    <a:bodyPr/>
                    <a:lstStyle/>
                    <a:p>
                      <a:endParaRPr lang="en-US"/>
                    </a:p>
                  </a:txBody>
                  <a:tcPr/>
                </a:tc>
                <a:tc hMerge="1">
                  <a:txBody>
                    <a:bodyPr/>
                    <a:lstStyle/>
                    <a:p>
                      <a:endParaRPr lang="en-US" sz="800" dirty="0"/>
                    </a:p>
                  </a:txBody>
                  <a:tcPr/>
                </a:tc>
                <a:tc hMerge="1">
                  <a:txBody>
                    <a:bodyPr/>
                    <a:lstStyle/>
                    <a:p>
                      <a:endParaRPr lang="en-US"/>
                    </a:p>
                  </a:txBody>
                  <a:tcPr/>
                </a:tc>
                <a:tc hMerge="1">
                  <a:txBody>
                    <a:bodyPr/>
                    <a:lstStyle/>
                    <a:p>
                      <a:endParaRPr lang="en-US"/>
                    </a:p>
                  </a:txBody>
                  <a:tcPr/>
                </a:tc>
                <a:tc hMerge="1">
                  <a:txBody>
                    <a:bodyPr/>
                    <a:lstStyle/>
                    <a:p>
                      <a:endParaRPr lang="en-US" sz="11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100" dirty="0"/>
                    </a:p>
                  </a:txBody>
                  <a:tcPr/>
                </a:tc>
                <a:extLst>
                  <a:ext uri="{0D108BD9-81ED-4DB2-BD59-A6C34878D82A}">
                    <a16:rowId xmlns:a16="http://schemas.microsoft.com/office/drawing/2014/main" val="3450965644"/>
                  </a:ext>
                </a:extLst>
              </a:tr>
              <a:tr h="370840">
                <a:tc>
                  <a:txBody>
                    <a:bodyPr/>
                    <a:lstStyle/>
                    <a:p>
                      <a:r>
                        <a:rPr lang="en-US" sz="800" b="1" dirty="0">
                          <a:solidFill>
                            <a:schemeClr val="tx1"/>
                          </a:solidFill>
                        </a:rPr>
                        <a:t>5:45pm</a:t>
                      </a:r>
                    </a:p>
                  </a:txBody>
                  <a:tcPr/>
                </a:tc>
                <a:tc>
                  <a:txBody>
                    <a:bodyPr/>
                    <a:lstStyle/>
                    <a:p>
                      <a:pPr marL="0" indent="0">
                        <a:buFont typeface="Arial" panose="020B0604020202020204" pitchFamily="34" charset="0"/>
                        <a:buNone/>
                      </a:pPr>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800" dirty="0"/>
                    </a:p>
                  </a:txBody>
                  <a:tcPr/>
                </a:tc>
                <a:tc>
                  <a:txBody>
                    <a:bodyPr/>
                    <a:lstStyle/>
                    <a:p>
                      <a:endParaRPr lang="en-US" sz="8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r>
                        <a:rPr lang="en-US" sz="800"/>
                        <a:t>Arrives </a:t>
                      </a:r>
                      <a:endParaRPr lang="en-US" sz="800" dirty="0"/>
                    </a:p>
                  </a:txBody>
                  <a:tcPr>
                    <a:solidFill>
                      <a:schemeClr val="accent2">
                        <a:lumMod val="40000"/>
                        <a:lumOff val="60000"/>
                      </a:schemeClr>
                    </a:solidFill>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34423778"/>
                  </a:ext>
                </a:extLst>
              </a:tr>
              <a:tr h="223135">
                <a:tc>
                  <a:txBody>
                    <a:bodyPr/>
                    <a:lstStyle/>
                    <a:p>
                      <a:r>
                        <a:rPr lang="en-US" sz="800" b="1" dirty="0">
                          <a:solidFill>
                            <a:schemeClr val="tx1"/>
                          </a:solidFill>
                        </a:rPr>
                        <a:t>5:50pm</a:t>
                      </a:r>
                    </a:p>
                  </a:txBody>
                  <a:tcPr/>
                </a:tc>
                <a:tc>
                  <a:txBody>
                    <a:bodyPr/>
                    <a:lstStyle/>
                    <a:p>
                      <a:pPr marL="0" indent="0">
                        <a:buFont typeface="Arial" panose="020B0604020202020204" pitchFamily="34" charset="0"/>
                        <a:buNone/>
                      </a:pPr>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800" dirty="0"/>
                    </a:p>
                  </a:txBody>
                  <a:tcPr/>
                </a:tc>
                <a:tc>
                  <a:txBody>
                    <a:bodyPr/>
                    <a:lstStyle/>
                    <a:p>
                      <a:endParaRPr lang="en-US" sz="8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r>
                        <a:rPr lang="en-US" sz="800" dirty="0"/>
                        <a:t>Comments</a:t>
                      </a:r>
                    </a:p>
                  </a:txBody>
                  <a:tcPr>
                    <a:solidFill>
                      <a:schemeClr val="accent2">
                        <a:lumMod val="40000"/>
                        <a:lumOff val="60000"/>
                      </a:schemeClr>
                    </a:solidFill>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648795550"/>
                  </a:ext>
                </a:extLst>
              </a:tr>
              <a:tr h="247118">
                <a:tc>
                  <a:txBody>
                    <a:bodyPr/>
                    <a:lstStyle/>
                    <a:p>
                      <a:r>
                        <a:rPr lang="en-US" sz="800" b="1" dirty="0">
                          <a:solidFill>
                            <a:schemeClr val="tx1"/>
                          </a:solidFill>
                        </a:rPr>
                        <a:t>6:00pm</a:t>
                      </a:r>
                    </a:p>
                  </a:txBody>
                  <a:tcPr/>
                </a:tc>
                <a:tc gridSpan="13">
                  <a:txBody>
                    <a:bodyPr/>
                    <a:lstStyle/>
                    <a:p>
                      <a:pPr marL="0" indent="0" algn="ctr">
                        <a:buFont typeface="Arial" panose="020B0604020202020204" pitchFamily="34" charset="0"/>
                        <a:buNone/>
                      </a:pPr>
                      <a:r>
                        <a:rPr lang="en-US" sz="900" b="1" dirty="0">
                          <a:solidFill>
                            <a:schemeClr val="bg1"/>
                          </a:solidFill>
                        </a:rPr>
                        <a:t>Race Begins / Post-Race volunteers report to DeVille / Sponsorship Expo Ends </a:t>
                      </a:r>
                    </a:p>
                  </a:txBody>
                  <a:tcPr>
                    <a:solidFill>
                      <a:schemeClr val="accent1">
                        <a:lumMod val="50000"/>
                      </a:schemeClr>
                    </a:solidFill>
                  </a:tcPr>
                </a:tc>
                <a:tc hMerge="1">
                  <a:txBody>
                    <a:bodyPr/>
                    <a:lstStyle/>
                    <a:p>
                      <a:endParaRPr lang="en-US" sz="1100" dirty="0"/>
                    </a:p>
                  </a:txBody>
                  <a:tcPr/>
                </a:tc>
                <a:tc hMerge="1">
                  <a:txBody>
                    <a:bodyPr/>
                    <a:lstStyle/>
                    <a:p>
                      <a:endParaRPr lang="en-US"/>
                    </a:p>
                  </a:txBody>
                  <a:tcPr/>
                </a:tc>
                <a:tc hMerge="1">
                  <a:txBody>
                    <a:bodyPr/>
                    <a:lstStyle/>
                    <a:p>
                      <a:endParaRPr lang="en-US" sz="800" dirty="0"/>
                    </a:p>
                  </a:txBody>
                  <a:tcPr/>
                </a:tc>
                <a:tc hMerge="1">
                  <a:txBody>
                    <a:bodyPr/>
                    <a:lstStyle/>
                    <a:p>
                      <a:endParaRPr lang="en-US"/>
                    </a:p>
                  </a:txBody>
                  <a:tcPr/>
                </a:tc>
                <a:tc hMerge="1">
                  <a:txBody>
                    <a:bodyPr/>
                    <a:lstStyle/>
                    <a:p>
                      <a:endParaRPr lang="en-US"/>
                    </a:p>
                  </a:txBody>
                  <a:tcPr/>
                </a:tc>
                <a:tc hMerge="1">
                  <a:txBody>
                    <a:bodyPr/>
                    <a:lstStyle/>
                    <a:p>
                      <a:endParaRPr lang="en-US" sz="11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100" dirty="0"/>
                    </a:p>
                  </a:txBody>
                  <a:tcPr/>
                </a:tc>
                <a:extLst>
                  <a:ext uri="{0D108BD9-81ED-4DB2-BD59-A6C34878D82A}">
                    <a16:rowId xmlns:a16="http://schemas.microsoft.com/office/drawing/2014/main" val="1507608914"/>
                  </a:ext>
                </a:extLst>
              </a:tr>
              <a:tr h="254657">
                <a:tc>
                  <a:txBody>
                    <a:bodyPr/>
                    <a:lstStyle/>
                    <a:p>
                      <a:r>
                        <a:rPr lang="en-US" sz="800" b="1" dirty="0">
                          <a:solidFill>
                            <a:schemeClr val="tx1"/>
                          </a:solidFill>
                        </a:rPr>
                        <a:t>6:30pm</a:t>
                      </a:r>
                    </a:p>
                  </a:txBody>
                  <a:tcPr/>
                </a:tc>
                <a:tc gridSpan="13">
                  <a:txBody>
                    <a:bodyPr/>
                    <a:lstStyle/>
                    <a:p>
                      <a:pPr marL="0" indent="0" algn="ctr">
                        <a:buFont typeface="Arial" panose="020B0604020202020204" pitchFamily="34" charset="0"/>
                        <a:buNone/>
                      </a:pPr>
                      <a:r>
                        <a:rPr lang="en-US" sz="900" b="1" dirty="0">
                          <a:solidFill>
                            <a:schemeClr val="bg1"/>
                          </a:solidFill>
                        </a:rPr>
                        <a:t>Post-Race After Party Begins</a:t>
                      </a:r>
                    </a:p>
                  </a:txBody>
                  <a:tcPr>
                    <a:solidFill>
                      <a:schemeClr val="accent1">
                        <a:lumMod val="50000"/>
                      </a:schemeClr>
                    </a:solidFill>
                  </a:tcPr>
                </a:tc>
                <a:tc hMerge="1">
                  <a:txBody>
                    <a:bodyPr/>
                    <a:lstStyle/>
                    <a:p>
                      <a:endParaRPr lang="en-US" sz="1100" dirty="0"/>
                    </a:p>
                  </a:txBody>
                  <a:tcPr/>
                </a:tc>
                <a:tc hMerge="1">
                  <a:txBody>
                    <a:bodyPr/>
                    <a:lstStyle/>
                    <a:p>
                      <a:endParaRPr lang="en-US" sz="1100" dirty="0"/>
                    </a:p>
                  </a:txBody>
                  <a:tcPr/>
                </a:tc>
                <a:tc hMerge="1">
                  <a:txBody>
                    <a:bodyPr/>
                    <a:lstStyle/>
                    <a:p>
                      <a:endParaRPr lang="en-US" sz="800" dirty="0"/>
                    </a:p>
                  </a:txBody>
                  <a:tcPr/>
                </a:tc>
                <a:tc hMerge="1">
                  <a:txBody>
                    <a:bodyPr/>
                    <a:lstStyle/>
                    <a:p>
                      <a:endParaRPr lang="en-US" sz="8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800" dirty="0"/>
                    </a:p>
                  </a:txBody>
                  <a:tcPr>
                    <a:solidFill>
                      <a:schemeClr val="accent2">
                        <a:lumMod val="40000"/>
                        <a:lumOff val="60000"/>
                      </a:schemeClr>
                    </a:solidFill>
                  </a:tcPr>
                </a:tc>
                <a:tc hMerge="1">
                  <a:txBody>
                    <a:bodyPr/>
                    <a:lstStyle/>
                    <a:p>
                      <a:endParaRPr lang="en-US" sz="1100" dirty="0"/>
                    </a:p>
                  </a:txBody>
                  <a:tcPr/>
                </a:tc>
                <a:tc hMerge="1">
                  <a:txBody>
                    <a:bodyPr/>
                    <a:lstStyle/>
                    <a:p>
                      <a:endParaRPr lang="en-US" sz="1100" dirty="0"/>
                    </a:p>
                  </a:txBody>
                  <a:tcPr/>
                </a:tc>
                <a:extLst>
                  <a:ext uri="{0D108BD9-81ED-4DB2-BD59-A6C34878D82A}">
                    <a16:rowId xmlns:a16="http://schemas.microsoft.com/office/drawing/2014/main" val="1309068464"/>
                  </a:ext>
                </a:extLst>
              </a:tr>
              <a:tr h="214310">
                <a:tc>
                  <a:txBody>
                    <a:bodyPr/>
                    <a:lstStyle/>
                    <a:p>
                      <a:r>
                        <a:rPr lang="en-US" sz="800" b="1" dirty="0">
                          <a:solidFill>
                            <a:schemeClr val="tx1"/>
                          </a:solidFill>
                        </a:rPr>
                        <a:t>7:00pm</a:t>
                      </a:r>
                    </a:p>
                  </a:txBody>
                  <a:tcPr/>
                </a:tc>
                <a:tc gridSpan="13">
                  <a:txBody>
                    <a:bodyPr/>
                    <a:lstStyle/>
                    <a:p>
                      <a:pPr marL="0" indent="0" algn="ctr">
                        <a:buFont typeface="Arial" panose="020B0604020202020204" pitchFamily="34" charset="0"/>
                        <a:buNone/>
                      </a:pPr>
                      <a:r>
                        <a:rPr lang="en-US" sz="900" b="1" dirty="0">
                          <a:solidFill>
                            <a:schemeClr val="bg1"/>
                          </a:solidFill>
                        </a:rPr>
                        <a:t>Race Officially Ends / Finish Line Awards (6:45?)</a:t>
                      </a: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800" dirty="0">
                        <a:solidFill>
                          <a:schemeClr val="bg1"/>
                        </a:solidFill>
                      </a:endParaRPr>
                    </a:p>
                  </a:txBody>
                  <a:tcPr>
                    <a:solidFill>
                      <a:schemeClr val="accent1">
                        <a:lumMod val="50000"/>
                      </a:schemeClr>
                    </a:solidFill>
                  </a:tcPr>
                </a:tc>
                <a:tc hMerge="1">
                  <a:txBody>
                    <a:bodyPr/>
                    <a:lstStyle/>
                    <a:p>
                      <a:endParaRPr lang="en-US" sz="8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8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tc hMerge="1">
                  <a:txBody>
                    <a:bodyPr/>
                    <a:lstStyle/>
                    <a:p>
                      <a:endParaRPr lang="en-US" sz="1100" dirty="0">
                        <a:solidFill>
                          <a:schemeClr val="bg1"/>
                        </a:solidFill>
                      </a:endParaRPr>
                    </a:p>
                  </a:txBody>
                  <a:tcPr>
                    <a:solidFill>
                      <a:schemeClr val="accent1">
                        <a:lumMod val="50000"/>
                      </a:schemeClr>
                    </a:solidFill>
                  </a:tcPr>
                </a:tc>
                <a:extLst>
                  <a:ext uri="{0D108BD9-81ED-4DB2-BD59-A6C34878D82A}">
                    <a16:rowId xmlns:a16="http://schemas.microsoft.com/office/drawing/2014/main" val="3447959258"/>
                  </a:ext>
                </a:extLst>
              </a:tr>
              <a:tr h="370840">
                <a:tc>
                  <a:txBody>
                    <a:bodyPr/>
                    <a:lstStyle/>
                    <a:p>
                      <a:r>
                        <a:rPr lang="en-US" sz="800" b="1" dirty="0">
                          <a:solidFill>
                            <a:schemeClr val="tx1"/>
                          </a:solidFill>
                        </a:rPr>
                        <a:t>8:30pm</a:t>
                      </a:r>
                    </a:p>
                  </a:txBody>
                  <a:tcPr/>
                </a:tc>
                <a:tc gridSpan="13">
                  <a:txBody>
                    <a:bodyPr/>
                    <a:lstStyle/>
                    <a:p>
                      <a:pPr marL="0" indent="0" algn="ctr">
                        <a:buFont typeface="Arial" panose="020B0604020202020204" pitchFamily="34" charset="0"/>
                        <a:buNone/>
                      </a:pPr>
                      <a:r>
                        <a:rPr lang="en-US" sz="900" b="1" dirty="0">
                          <a:solidFill>
                            <a:schemeClr val="bg1"/>
                          </a:solidFill>
                        </a:rPr>
                        <a:t>Post-Race After Party Ends / Clean-Up Begins </a:t>
                      </a: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tc hMerge="1">
                  <a:txBody>
                    <a:bodyPr/>
                    <a:lstStyle/>
                    <a:p>
                      <a:endParaRPr lang="en-US" sz="900" dirty="0">
                        <a:solidFill>
                          <a:schemeClr val="bg1"/>
                        </a:solidFill>
                      </a:endParaRPr>
                    </a:p>
                  </a:txBody>
                  <a:tcPr>
                    <a:solidFill>
                      <a:schemeClr val="accent1">
                        <a:lumMod val="50000"/>
                      </a:schemeClr>
                    </a:solidFill>
                  </a:tcPr>
                </a:tc>
                <a:extLst>
                  <a:ext uri="{0D108BD9-81ED-4DB2-BD59-A6C34878D82A}">
                    <a16:rowId xmlns:a16="http://schemas.microsoft.com/office/drawing/2014/main" val="2276697055"/>
                  </a:ext>
                </a:extLst>
              </a:tr>
            </a:tbl>
          </a:graphicData>
        </a:graphic>
      </p:graphicFrame>
    </p:spTree>
    <p:extLst>
      <p:ext uri="{BB962C8B-B14F-4D97-AF65-F5344CB8AC3E}">
        <p14:creationId xmlns:p14="http://schemas.microsoft.com/office/powerpoint/2010/main" val="3598284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ECF407-8A0A-4DAB-ABFA-85E876B6EEED}"/>
              </a:ext>
            </a:extLst>
          </p:cNvPr>
          <p:cNvSpPr txBox="1"/>
          <p:nvPr/>
        </p:nvSpPr>
        <p:spPr>
          <a:xfrm>
            <a:off x="1132512" y="210026"/>
            <a:ext cx="3628237" cy="6001643"/>
          </a:xfrm>
          <a:prstGeom prst="rect">
            <a:avLst/>
          </a:prstGeom>
          <a:noFill/>
        </p:spPr>
        <p:txBody>
          <a:bodyPr wrap="none" rtlCol="0">
            <a:spAutoFit/>
          </a:bodyPr>
          <a:lstStyle/>
          <a:p>
            <a:r>
              <a:rPr lang="en-US" sz="2000" b="1" dirty="0"/>
              <a:t>Beth Gallery – Isolated Timeline </a:t>
            </a:r>
          </a:p>
          <a:p>
            <a:endParaRPr lang="en-US" sz="1400" b="1" dirty="0"/>
          </a:p>
          <a:p>
            <a:endParaRPr lang="en-US" sz="1200" b="1" dirty="0"/>
          </a:p>
          <a:p>
            <a:r>
              <a:rPr lang="en-US" sz="1200" b="1" dirty="0"/>
              <a:t>8:00am – 12:00am (Beth/Liz)</a:t>
            </a:r>
          </a:p>
          <a:p>
            <a:r>
              <a:rPr lang="en-US" sz="1200" b="1" dirty="0"/>
              <a:t>	Delivery of Tables/Chairs/Toilets</a:t>
            </a:r>
            <a:endParaRPr lang="en-US" sz="1200" dirty="0"/>
          </a:p>
          <a:p>
            <a:r>
              <a:rPr lang="en-US" sz="1200" b="1" dirty="0"/>
              <a:t>	Location: </a:t>
            </a:r>
            <a:r>
              <a:rPr lang="en-US" sz="1200" dirty="0"/>
              <a:t>Commuter Parking Lot</a:t>
            </a:r>
          </a:p>
          <a:p>
            <a:endParaRPr lang="en-US" sz="1200" dirty="0"/>
          </a:p>
          <a:p>
            <a:r>
              <a:rPr lang="en-US" sz="1200" b="1" dirty="0"/>
              <a:t>12:00am – 2:00pm (Beth/Anna/Liz/Derrick/Terry)</a:t>
            </a:r>
          </a:p>
          <a:p>
            <a:r>
              <a:rPr lang="en-US" sz="1200" b="1" dirty="0"/>
              <a:t>	Table/Chair/Tent set-up</a:t>
            </a:r>
          </a:p>
          <a:p>
            <a:r>
              <a:rPr lang="en-US" sz="1200" b="1" dirty="0"/>
              <a:t>	Location: </a:t>
            </a:r>
            <a:r>
              <a:rPr lang="en-US" sz="1200" dirty="0"/>
              <a:t>Commuter Parking Lot</a:t>
            </a:r>
          </a:p>
          <a:p>
            <a:endParaRPr lang="en-US" sz="1200" b="1" dirty="0"/>
          </a:p>
          <a:p>
            <a:r>
              <a:rPr lang="en-US" sz="1200" b="1" dirty="0"/>
              <a:t>2:45pm (Beth/Liz)</a:t>
            </a:r>
          </a:p>
          <a:p>
            <a:r>
              <a:rPr lang="en-US" sz="1200" dirty="0"/>
              <a:t>	</a:t>
            </a:r>
            <a:r>
              <a:rPr lang="en-US" sz="1200" b="1" dirty="0"/>
              <a:t>Prep for Sponsorship Expo Arrival</a:t>
            </a:r>
          </a:p>
          <a:p>
            <a:r>
              <a:rPr lang="en-US" sz="1200" b="1" dirty="0"/>
              <a:t>	Location: </a:t>
            </a:r>
            <a:r>
              <a:rPr lang="en-US" sz="1200" dirty="0"/>
              <a:t>Commuter Parking Lot</a:t>
            </a:r>
          </a:p>
          <a:p>
            <a:endParaRPr lang="en-US" sz="1200" dirty="0"/>
          </a:p>
          <a:p>
            <a:r>
              <a:rPr lang="en-US" sz="1200" b="1" dirty="0"/>
              <a:t>3:00pm (Beth/Terry)</a:t>
            </a:r>
          </a:p>
          <a:p>
            <a:r>
              <a:rPr lang="en-US" sz="1200" dirty="0"/>
              <a:t>	</a:t>
            </a:r>
            <a:r>
              <a:rPr lang="en-US" sz="1200" b="1" dirty="0"/>
              <a:t>Begin setting up course signage</a:t>
            </a:r>
          </a:p>
          <a:p>
            <a:r>
              <a:rPr lang="en-US" sz="1200" b="1" dirty="0"/>
              <a:t>	Location: </a:t>
            </a:r>
            <a:r>
              <a:rPr lang="en-US" sz="1200" dirty="0"/>
              <a:t>Twilight Shuffle Course </a:t>
            </a:r>
          </a:p>
          <a:p>
            <a:r>
              <a:rPr lang="en-US" sz="1200" dirty="0"/>
              <a:t>	  </a:t>
            </a:r>
          </a:p>
          <a:p>
            <a:r>
              <a:rPr lang="en-US" sz="1200" b="1" dirty="0"/>
              <a:t>5:00pm (Beth/Terry) </a:t>
            </a:r>
          </a:p>
          <a:p>
            <a:r>
              <a:rPr lang="en-US" sz="1200" dirty="0"/>
              <a:t>	</a:t>
            </a:r>
            <a:r>
              <a:rPr lang="en-US" sz="1200" b="1" dirty="0"/>
              <a:t>Course set-up complete</a:t>
            </a:r>
          </a:p>
          <a:p>
            <a:r>
              <a:rPr lang="en-US" sz="1200" dirty="0"/>
              <a:t>	</a:t>
            </a:r>
            <a:r>
              <a:rPr lang="en-US" sz="1200" b="1" dirty="0"/>
              <a:t>Location: </a:t>
            </a:r>
            <a:r>
              <a:rPr lang="en-US" sz="1200" dirty="0"/>
              <a:t>Twilight Shuffle Course </a:t>
            </a:r>
          </a:p>
          <a:p>
            <a:endParaRPr lang="en-US" sz="1200" dirty="0"/>
          </a:p>
          <a:p>
            <a:r>
              <a:rPr lang="en-US" sz="1200" b="1" dirty="0"/>
              <a:t>5:45pm</a:t>
            </a:r>
          </a:p>
          <a:p>
            <a:r>
              <a:rPr lang="en-US" sz="1200" dirty="0"/>
              <a:t>	</a:t>
            </a:r>
            <a:r>
              <a:rPr lang="en-US" sz="1200" b="1" dirty="0"/>
              <a:t>Mayor Arrives </a:t>
            </a:r>
          </a:p>
          <a:p>
            <a:r>
              <a:rPr lang="en-US" sz="1200" b="1" dirty="0"/>
              <a:t>	Location: </a:t>
            </a:r>
            <a:r>
              <a:rPr lang="en-US" sz="1200" dirty="0"/>
              <a:t>Commuter Parking Lot</a:t>
            </a:r>
          </a:p>
          <a:p>
            <a:endParaRPr lang="en-US" sz="1200" dirty="0"/>
          </a:p>
          <a:p>
            <a:r>
              <a:rPr lang="en-US" sz="1200" b="1" dirty="0"/>
              <a:t>6:00pm</a:t>
            </a:r>
          </a:p>
          <a:p>
            <a:r>
              <a:rPr lang="en-US" sz="1200" dirty="0"/>
              <a:t>	</a:t>
            </a:r>
            <a:r>
              <a:rPr lang="en-US" sz="1200" b="1" dirty="0"/>
              <a:t>Post-Race Party / set-up</a:t>
            </a:r>
          </a:p>
          <a:p>
            <a:r>
              <a:rPr lang="en-US" sz="1200" b="1" dirty="0"/>
              <a:t>	Location: </a:t>
            </a:r>
            <a:r>
              <a:rPr lang="en-US" sz="1200" dirty="0"/>
              <a:t>DeVille </a:t>
            </a:r>
          </a:p>
          <a:p>
            <a:endParaRPr lang="en-US" sz="1400" dirty="0"/>
          </a:p>
        </p:txBody>
      </p:sp>
      <p:cxnSp>
        <p:nvCxnSpPr>
          <p:cNvPr id="7" name="Straight Connector 6">
            <a:extLst>
              <a:ext uri="{FF2B5EF4-FFF2-40B4-BE49-F238E27FC236}">
                <a16:creationId xmlns:a16="http://schemas.microsoft.com/office/drawing/2014/main" id="{FA2E2893-3E7D-481D-A090-5CD28B271809}"/>
              </a:ext>
            </a:extLst>
          </p:cNvPr>
          <p:cNvCxnSpPr/>
          <p:nvPr/>
        </p:nvCxnSpPr>
        <p:spPr>
          <a:xfrm>
            <a:off x="5712903" y="191000"/>
            <a:ext cx="0" cy="647600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8F44A47-D45F-466F-9E26-BD78FC559D23}"/>
              </a:ext>
            </a:extLst>
          </p:cNvPr>
          <p:cNvSpPr txBox="1"/>
          <p:nvPr/>
        </p:nvSpPr>
        <p:spPr>
          <a:xfrm>
            <a:off x="6913925" y="210026"/>
            <a:ext cx="3558218" cy="5262979"/>
          </a:xfrm>
          <a:prstGeom prst="rect">
            <a:avLst/>
          </a:prstGeom>
          <a:noFill/>
        </p:spPr>
        <p:txBody>
          <a:bodyPr wrap="none" rtlCol="0">
            <a:spAutoFit/>
          </a:bodyPr>
          <a:lstStyle/>
          <a:p>
            <a:r>
              <a:rPr lang="en-US" sz="2000" b="1" dirty="0"/>
              <a:t>Anna Gross – Isolated Timeline </a:t>
            </a:r>
          </a:p>
          <a:p>
            <a:endParaRPr lang="en-US" sz="1400" b="1" dirty="0"/>
          </a:p>
          <a:p>
            <a:endParaRPr lang="en-US" sz="1200" b="1" dirty="0"/>
          </a:p>
          <a:p>
            <a:r>
              <a:rPr lang="en-US" sz="1200" b="1" dirty="0"/>
              <a:t>12:00am – 2:00pm (Beth/Anna/Liz/Derrick/Terry)</a:t>
            </a:r>
          </a:p>
          <a:p>
            <a:r>
              <a:rPr lang="en-US" sz="1200" b="1" dirty="0"/>
              <a:t>	Table/Chair/Tent set-up</a:t>
            </a:r>
          </a:p>
          <a:p>
            <a:r>
              <a:rPr lang="en-US" sz="1200" b="1" dirty="0"/>
              <a:t>	Location: </a:t>
            </a:r>
            <a:r>
              <a:rPr lang="en-US" sz="1200" dirty="0"/>
              <a:t>Commuter Parking Lot</a:t>
            </a:r>
          </a:p>
          <a:p>
            <a:endParaRPr lang="en-US" sz="1200" b="1" dirty="0"/>
          </a:p>
          <a:p>
            <a:r>
              <a:rPr lang="en-US" sz="1200" b="1" dirty="0"/>
              <a:t>2:00pm</a:t>
            </a:r>
          </a:p>
          <a:p>
            <a:r>
              <a:rPr lang="en-US" sz="1200" dirty="0"/>
              <a:t>	</a:t>
            </a:r>
            <a:r>
              <a:rPr lang="en-US" sz="1200" b="1" dirty="0"/>
              <a:t>Pick up food/water from Sunset Foods</a:t>
            </a:r>
          </a:p>
          <a:p>
            <a:r>
              <a:rPr lang="en-US" sz="1200" b="1" dirty="0"/>
              <a:t>	Location: </a:t>
            </a:r>
            <a:r>
              <a:rPr lang="en-US" sz="1200" dirty="0"/>
              <a:t>Sunset Foods</a:t>
            </a:r>
          </a:p>
          <a:p>
            <a:endParaRPr lang="en-US" sz="1200" b="1" dirty="0"/>
          </a:p>
          <a:p>
            <a:r>
              <a:rPr lang="en-US" sz="1200" b="1" dirty="0"/>
              <a:t>3:00pm (Anna/Liz)</a:t>
            </a:r>
          </a:p>
          <a:p>
            <a:r>
              <a:rPr lang="en-US" sz="1200" dirty="0"/>
              <a:t>	</a:t>
            </a:r>
            <a:r>
              <a:rPr lang="en-US" sz="1200" b="1" dirty="0"/>
              <a:t>Manage Sponsorship Expo</a:t>
            </a:r>
          </a:p>
          <a:p>
            <a:r>
              <a:rPr lang="en-US" sz="1200" b="1" dirty="0"/>
              <a:t>	Location: </a:t>
            </a:r>
            <a:r>
              <a:rPr lang="en-US" sz="1200" dirty="0"/>
              <a:t>Commuter Parking Lot</a:t>
            </a:r>
          </a:p>
          <a:p>
            <a:r>
              <a:rPr lang="en-US" sz="1200" dirty="0"/>
              <a:t>	  </a:t>
            </a:r>
          </a:p>
          <a:p>
            <a:r>
              <a:rPr lang="en-US" sz="1200" b="1" dirty="0"/>
              <a:t>4:00pm</a:t>
            </a:r>
          </a:p>
          <a:p>
            <a:r>
              <a:rPr lang="en-US" sz="1200" dirty="0"/>
              <a:t>	</a:t>
            </a:r>
            <a:r>
              <a:rPr lang="en-US" sz="1200" b="1" dirty="0"/>
              <a:t>Timing Company Arrives </a:t>
            </a:r>
          </a:p>
          <a:p>
            <a:r>
              <a:rPr lang="en-US" sz="1200" dirty="0"/>
              <a:t>	</a:t>
            </a:r>
            <a:r>
              <a:rPr lang="en-US" sz="1200" b="1" dirty="0"/>
              <a:t>Location: </a:t>
            </a:r>
            <a:r>
              <a:rPr lang="en-US" sz="1200" dirty="0"/>
              <a:t>Liberty Theater Parking Lot</a:t>
            </a:r>
          </a:p>
          <a:p>
            <a:endParaRPr lang="en-US" sz="1200" dirty="0"/>
          </a:p>
          <a:p>
            <a:r>
              <a:rPr lang="en-US" sz="1200" b="1" dirty="0"/>
              <a:t>6:45pm (Anna/Terry)</a:t>
            </a:r>
          </a:p>
          <a:p>
            <a:r>
              <a:rPr lang="en-US" sz="1200" dirty="0"/>
              <a:t>	</a:t>
            </a:r>
            <a:r>
              <a:rPr lang="en-US" sz="1200" b="1" dirty="0"/>
              <a:t>Finish Line Awards</a:t>
            </a:r>
          </a:p>
          <a:p>
            <a:r>
              <a:rPr lang="en-US" sz="1200" b="1" dirty="0"/>
              <a:t>	Location: </a:t>
            </a:r>
            <a:r>
              <a:rPr lang="en-US" sz="1200" dirty="0"/>
              <a:t>Commuter Parking Lot</a:t>
            </a:r>
          </a:p>
          <a:p>
            <a:endParaRPr lang="en-US" sz="1200" dirty="0"/>
          </a:p>
          <a:p>
            <a:r>
              <a:rPr lang="en-US" sz="1200" b="1" dirty="0"/>
              <a:t>7:00pm</a:t>
            </a:r>
          </a:p>
          <a:p>
            <a:r>
              <a:rPr lang="en-US" sz="1200" dirty="0"/>
              <a:t>	</a:t>
            </a:r>
            <a:r>
              <a:rPr lang="en-US" sz="1200" b="1" dirty="0"/>
              <a:t>Post-Race Party / set-up</a:t>
            </a:r>
          </a:p>
          <a:p>
            <a:r>
              <a:rPr lang="en-US" sz="1200" b="1" dirty="0"/>
              <a:t>	Location: </a:t>
            </a:r>
            <a:r>
              <a:rPr lang="en-US" sz="1200" dirty="0"/>
              <a:t>DeVille </a:t>
            </a:r>
          </a:p>
          <a:p>
            <a:endParaRPr lang="en-US" sz="1400" dirty="0"/>
          </a:p>
        </p:txBody>
      </p:sp>
    </p:spTree>
    <p:extLst>
      <p:ext uri="{BB962C8B-B14F-4D97-AF65-F5344CB8AC3E}">
        <p14:creationId xmlns:p14="http://schemas.microsoft.com/office/powerpoint/2010/main" val="217962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A2E2893-3E7D-481D-A090-5CD28B271809}"/>
              </a:ext>
            </a:extLst>
          </p:cNvPr>
          <p:cNvCxnSpPr/>
          <p:nvPr/>
        </p:nvCxnSpPr>
        <p:spPr>
          <a:xfrm>
            <a:off x="5511567" y="210026"/>
            <a:ext cx="0" cy="64760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CB48E29-3A02-4557-91A4-E014EEAD75AC}"/>
              </a:ext>
            </a:extLst>
          </p:cNvPr>
          <p:cNvSpPr txBox="1"/>
          <p:nvPr/>
        </p:nvSpPr>
        <p:spPr>
          <a:xfrm>
            <a:off x="1115739" y="210026"/>
            <a:ext cx="4588763" cy="6555641"/>
          </a:xfrm>
          <a:prstGeom prst="rect">
            <a:avLst/>
          </a:prstGeom>
          <a:noFill/>
        </p:spPr>
        <p:txBody>
          <a:bodyPr wrap="square" rtlCol="0">
            <a:spAutoFit/>
          </a:bodyPr>
          <a:lstStyle/>
          <a:p>
            <a:r>
              <a:rPr lang="en-US" sz="2000" b="1" dirty="0"/>
              <a:t>Liz Knachel – Isolated Timeline </a:t>
            </a:r>
          </a:p>
          <a:p>
            <a:endParaRPr lang="en-US" sz="1400" b="1" dirty="0"/>
          </a:p>
          <a:p>
            <a:r>
              <a:rPr lang="en-US" sz="1200" b="1" dirty="0"/>
              <a:t>8:00am – 12:00am (Liz/Beth)</a:t>
            </a:r>
          </a:p>
          <a:p>
            <a:r>
              <a:rPr lang="en-US" sz="1200" b="1" dirty="0"/>
              <a:t>	Delivery of Tables/Chairs/Toilets</a:t>
            </a:r>
            <a:endParaRPr lang="en-US" sz="1200" dirty="0"/>
          </a:p>
          <a:p>
            <a:r>
              <a:rPr lang="en-US" sz="1200" b="1" dirty="0"/>
              <a:t>	Location: </a:t>
            </a:r>
            <a:r>
              <a:rPr lang="en-US" sz="1200" dirty="0"/>
              <a:t>Commuter Parking Lot</a:t>
            </a:r>
          </a:p>
          <a:p>
            <a:endParaRPr lang="en-US" sz="1200" dirty="0"/>
          </a:p>
          <a:p>
            <a:r>
              <a:rPr lang="en-US" sz="1200" b="1" dirty="0"/>
              <a:t>12:00am – 2:00pm (Beth/Anna/Liz/Derrick/Terry)</a:t>
            </a:r>
          </a:p>
          <a:p>
            <a:r>
              <a:rPr lang="en-US" sz="1200" b="1" dirty="0"/>
              <a:t>	Table/Chair/Tent set-up</a:t>
            </a:r>
          </a:p>
          <a:p>
            <a:r>
              <a:rPr lang="en-US" sz="1200" b="1" dirty="0"/>
              <a:t>	Location: </a:t>
            </a:r>
            <a:r>
              <a:rPr lang="en-US" sz="1200" dirty="0"/>
              <a:t>Commuter Parking Lot</a:t>
            </a:r>
          </a:p>
          <a:p>
            <a:endParaRPr lang="en-US" sz="1200" dirty="0"/>
          </a:p>
          <a:p>
            <a:r>
              <a:rPr lang="en-US" sz="1200" b="1" dirty="0"/>
              <a:t>2:30pm-5:00pm (Derrick/Liz) </a:t>
            </a:r>
          </a:p>
          <a:p>
            <a:r>
              <a:rPr lang="en-US" sz="1200" dirty="0"/>
              <a:t>	</a:t>
            </a:r>
            <a:r>
              <a:rPr lang="en-US" sz="1200" b="1" dirty="0"/>
              <a:t>Packet Pick-Up</a:t>
            </a:r>
          </a:p>
          <a:p>
            <a:r>
              <a:rPr lang="en-US" sz="1200" dirty="0"/>
              <a:t>	</a:t>
            </a:r>
            <a:r>
              <a:rPr lang="en-US" sz="1200" b="1" dirty="0"/>
              <a:t>Location: </a:t>
            </a:r>
            <a:r>
              <a:rPr lang="en-US" sz="1200" dirty="0"/>
              <a:t>Commuter Parking Lot</a:t>
            </a:r>
          </a:p>
          <a:p>
            <a:endParaRPr lang="en-US" sz="1200" dirty="0"/>
          </a:p>
          <a:p>
            <a:r>
              <a:rPr lang="en-US" sz="1200" b="1" dirty="0"/>
              <a:t>2:45pm (Liz/Beth)</a:t>
            </a:r>
          </a:p>
          <a:p>
            <a:r>
              <a:rPr lang="en-US" sz="1200" dirty="0"/>
              <a:t>	</a:t>
            </a:r>
            <a:r>
              <a:rPr lang="en-US" sz="1200" b="1" dirty="0"/>
              <a:t>Prep for Sponsorship Expo Arrival</a:t>
            </a:r>
          </a:p>
          <a:p>
            <a:r>
              <a:rPr lang="en-US" sz="1200" b="1" dirty="0"/>
              <a:t>	Location: </a:t>
            </a:r>
            <a:r>
              <a:rPr lang="en-US" sz="1200" dirty="0"/>
              <a:t>Commuter Parking Lot</a:t>
            </a:r>
          </a:p>
          <a:p>
            <a:endParaRPr lang="en-US" sz="1200" dirty="0"/>
          </a:p>
          <a:p>
            <a:r>
              <a:rPr lang="en-US" sz="1200" b="1" dirty="0"/>
              <a:t>3:00pm (Liz/Anna)</a:t>
            </a:r>
          </a:p>
          <a:p>
            <a:r>
              <a:rPr lang="en-US" sz="1200" dirty="0"/>
              <a:t>	</a:t>
            </a:r>
            <a:r>
              <a:rPr lang="en-US" sz="1200" b="1" dirty="0"/>
              <a:t>Manage Sponsorship Expo</a:t>
            </a:r>
          </a:p>
          <a:p>
            <a:r>
              <a:rPr lang="en-US" sz="1200" b="1" dirty="0"/>
              <a:t>	Location: </a:t>
            </a:r>
            <a:r>
              <a:rPr lang="en-US" sz="1200" dirty="0"/>
              <a:t>Commuter Parking Lot</a:t>
            </a:r>
          </a:p>
          <a:p>
            <a:r>
              <a:rPr lang="en-US" sz="1200" dirty="0"/>
              <a:t>	  </a:t>
            </a:r>
          </a:p>
          <a:p>
            <a:r>
              <a:rPr lang="en-US" sz="1200" b="1" dirty="0"/>
              <a:t>4:00pm </a:t>
            </a:r>
          </a:p>
          <a:p>
            <a:r>
              <a:rPr lang="en-US" sz="1200" dirty="0"/>
              <a:t>	</a:t>
            </a:r>
            <a:r>
              <a:rPr lang="en-US" sz="1200" b="1" dirty="0"/>
              <a:t>Manage DJ</a:t>
            </a:r>
          </a:p>
          <a:p>
            <a:r>
              <a:rPr lang="en-US" sz="1200" dirty="0"/>
              <a:t>	</a:t>
            </a:r>
            <a:r>
              <a:rPr lang="en-US" sz="1200" b="1" dirty="0"/>
              <a:t>Location: </a:t>
            </a:r>
            <a:r>
              <a:rPr lang="en-US" sz="1200" dirty="0"/>
              <a:t>Commuter Parking Lot</a:t>
            </a:r>
          </a:p>
          <a:p>
            <a:endParaRPr lang="en-US" sz="1200" dirty="0"/>
          </a:p>
          <a:p>
            <a:r>
              <a:rPr lang="en-US" sz="1200" b="1" dirty="0"/>
              <a:t>5:00pm (Liz/Derrick)</a:t>
            </a:r>
          </a:p>
          <a:p>
            <a:r>
              <a:rPr lang="en-US" sz="1200" dirty="0"/>
              <a:t>	</a:t>
            </a:r>
            <a:r>
              <a:rPr lang="en-US" sz="1200" b="1" dirty="0"/>
              <a:t>Volunteers arrive / Heather’s gym warm up</a:t>
            </a:r>
          </a:p>
          <a:p>
            <a:r>
              <a:rPr lang="en-US" sz="1200" b="1" dirty="0"/>
              <a:t>	Location: </a:t>
            </a:r>
            <a:r>
              <a:rPr lang="en-US" sz="1200" dirty="0"/>
              <a:t>Commuter Parking Lot</a:t>
            </a:r>
          </a:p>
          <a:p>
            <a:endParaRPr lang="en-US" sz="1200" dirty="0"/>
          </a:p>
          <a:p>
            <a:r>
              <a:rPr lang="en-US" sz="1200" b="1" dirty="0"/>
              <a:t>6:00pm</a:t>
            </a:r>
          </a:p>
          <a:p>
            <a:r>
              <a:rPr lang="en-US" sz="1200" dirty="0"/>
              <a:t>	</a:t>
            </a:r>
            <a:r>
              <a:rPr lang="en-US" sz="1200" b="1" dirty="0"/>
              <a:t>Post-Race Party / set-up</a:t>
            </a:r>
          </a:p>
          <a:p>
            <a:r>
              <a:rPr lang="en-US" sz="1200" b="1" dirty="0"/>
              <a:t>	Location: </a:t>
            </a:r>
            <a:r>
              <a:rPr lang="en-US" sz="1200" dirty="0"/>
              <a:t>DeVille </a:t>
            </a:r>
          </a:p>
          <a:p>
            <a:endParaRPr lang="en-US" sz="1400" dirty="0"/>
          </a:p>
        </p:txBody>
      </p:sp>
      <p:sp>
        <p:nvSpPr>
          <p:cNvPr id="9" name="TextBox 8">
            <a:extLst>
              <a:ext uri="{FF2B5EF4-FFF2-40B4-BE49-F238E27FC236}">
                <a16:creationId xmlns:a16="http://schemas.microsoft.com/office/drawing/2014/main" id="{481D11EE-FE6B-45E9-9644-2C9D50516626}"/>
              </a:ext>
            </a:extLst>
          </p:cNvPr>
          <p:cNvSpPr txBox="1"/>
          <p:nvPr/>
        </p:nvSpPr>
        <p:spPr>
          <a:xfrm>
            <a:off x="7147419" y="210026"/>
            <a:ext cx="3866251" cy="4893647"/>
          </a:xfrm>
          <a:prstGeom prst="rect">
            <a:avLst/>
          </a:prstGeom>
          <a:noFill/>
        </p:spPr>
        <p:txBody>
          <a:bodyPr wrap="none" rtlCol="0">
            <a:spAutoFit/>
          </a:bodyPr>
          <a:lstStyle/>
          <a:p>
            <a:r>
              <a:rPr lang="en-US" sz="2000" b="1" dirty="0"/>
              <a:t>Derrick Moy – Isolated Timeline </a:t>
            </a:r>
          </a:p>
          <a:p>
            <a:endParaRPr lang="en-US" sz="1400" b="1" dirty="0"/>
          </a:p>
          <a:p>
            <a:endParaRPr lang="en-US" sz="1200" dirty="0"/>
          </a:p>
          <a:p>
            <a:r>
              <a:rPr lang="en-US" sz="1200" b="1" dirty="0"/>
              <a:t>12:00am – 2:00pm (Beth/Anna/Liz/Derrick/Terry)</a:t>
            </a:r>
          </a:p>
          <a:p>
            <a:r>
              <a:rPr lang="en-US" sz="1200" b="1" dirty="0"/>
              <a:t>	Table/Chair/Tent set-up</a:t>
            </a:r>
          </a:p>
          <a:p>
            <a:r>
              <a:rPr lang="en-US" sz="1200" b="1" dirty="0"/>
              <a:t>	Location: </a:t>
            </a:r>
            <a:r>
              <a:rPr lang="en-US" sz="1200" dirty="0"/>
              <a:t>Commuter Parking Lot</a:t>
            </a:r>
          </a:p>
          <a:p>
            <a:endParaRPr lang="en-US" sz="1200" b="1" dirty="0"/>
          </a:p>
          <a:p>
            <a:r>
              <a:rPr lang="en-US" sz="1200" b="1" dirty="0"/>
              <a:t>2:00pm</a:t>
            </a:r>
          </a:p>
          <a:p>
            <a:r>
              <a:rPr lang="en-US" sz="1200" b="1" dirty="0"/>
              <a:t>	Prep to move packets to new location</a:t>
            </a:r>
          </a:p>
          <a:p>
            <a:r>
              <a:rPr lang="en-US" sz="1200" b="1" dirty="0"/>
              <a:t>	Location: </a:t>
            </a:r>
            <a:r>
              <a:rPr lang="en-US" sz="1200" dirty="0"/>
              <a:t>Commuter Parking Lot</a:t>
            </a:r>
          </a:p>
          <a:p>
            <a:endParaRPr lang="en-US" sz="1200" b="1" dirty="0"/>
          </a:p>
          <a:p>
            <a:r>
              <a:rPr lang="en-US" sz="1200" dirty="0"/>
              <a:t>	  </a:t>
            </a:r>
          </a:p>
          <a:p>
            <a:r>
              <a:rPr lang="en-US" sz="1200" b="1" dirty="0"/>
              <a:t>2:30pm-5:00pm (Derrick/Liz) </a:t>
            </a:r>
          </a:p>
          <a:p>
            <a:r>
              <a:rPr lang="en-US" sz="1200" dirty="0"/>
              <a:t>	</a:t>
            </a:r>
            <a:r>
              <a:rPr lang="en-US" sz="1200" b="1" dirty="0"/>
              <a:t>Packet Pick-Up</a:t>
            </a:r>
          </a:p>
          <a:p>
            <a:r>
              <a:rPr lang="en-US" sz="1200" dirty="0"/>
              <a:t>	</a:t>
            </a:r>
            <a:r>
              <a:rPr lang="en-US" sz="1200" b="1" dirty="0"/>
              <a:t>Location: </a:t>
            </a:r>
            <a:r>
              <a:rPr lang="en-US" sz="1200" dirty="0"/>
              <a:t>Commuter Parking Lot</a:t>
            </a:r>
          </a:p>
          <a:p>
            <a:endParaRPr lang="en-US" sz="1200" dirty="0"/>
          </a:p>
          <a:p>
            <a:r>
              <a:rPr lang="en-US" sz="1200" b="1" dirty="0"/>
              <a:t>5:00pm (Derrick/Liz)</a:t>
            </a:r>
          </a:p>
          <a:p>
            <a:r>
              <a:rPr lang="en-US" sz="1200" dirty="0"/>
              <a:t>	</a:t>
            </a:r>
            <a:r>
              <a:rPr lang="en-US" sz="1200" b="1" dirty="0"/>
              <a:t>Volunteers arrive / Heather’s gym warm up</a:t>
            </a:r>
          </a:p>
          <a:p>
            <a:r>
              <a:rPr lang="en-US" sz="1200" b="1" dirty="0"/>
              <a:t>	Location: </a:t>
            </a:r>
            <a:r>
              <a:rPr lang="en-US" sz="1200" dirty="0"/>
              <a:t>Commuter Parking Lot</a:t>
            </a:r>
          </a:p>
          <a:p>
            <a:endParaRPr lang="en-US" sz="1200" dirty="0"/>
          </a:p>
          <a:p>
            <a:r>
              <a:rPr lang="en-US" sz="1200" b="1" dirty="0"/>
              <a:t>6:00pm</a:t>
            </a:r>
          </a:p>
          <a:p>
            <a:r>
              <a:rPr lang="en-US" sz="1200" dirty="0"/>
              <a:t>	</a:t>
            </a:r>
            <a:r>
              <a:rPr lang="en-US" sz="1200" b="1" dirty="0"/>
              <a:t>Post-Race Party / set-up</a:t>
            </a:r>
          </a:p>
          <a:p>
            <a:r>
              <a:rPr lang="en-US" sz="1200" b="1" dirty="0"/>
              <a:t>	Location: </a:t>
            </a:r>
            <a:r>
              <a:rPr lang="en-US" sz="1200" dirty="0"/>
              <a:t>DeVille </a:t>
            </a:r>
          </a:p>
          <a:p>
            <a:endParaRPr lang="en-US" sz="1400" dirty="0"/>
          </a:p>
        </p:txBody>
      </p:sp>
    </p:spTree>
    <p:extLst>
      <p:ext uri="{BB962C8B-B14F-4D97-AF65-F5344CB8AC3E}">
        <p14:creationId xmlns:p14="http://schemas.microsoft.com/office/powerpoint/2010/main" val="203900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A2E2893-3E7D-481D-A090-5CD28B271809}"/>
              </a:ext>
            </a:extLst>
          </p:cNvPr>
          <p:cNvCxnSpPr/>
          <p:nvPr/>
        </p:nvCxnSpPr>
        <p:spPr>
          <a:xfrm>
            <a:off x="5511567" y="210026"/>
            <a:ext cx="0" cy="64760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CB48E29-3A02-4557-91A4-E014EEAD75AC}"/>
              </a:ext>
            </a:extLst>
          </p:cNvPr>
          <p:cNvSpPr txBox="1"/>
          <p:nvPr/>
        </p:nvSpPr>
        <p:spPr>
          <a:xfrm>
            <a:off x="1115739" y="210026"/>
            <a:ext cx="4588763" cy="830997"/>
          </a:xfrm>
          <a:prstGeom prst="rect">
            <a:avLst/>
          </a:prstGeom>
          <a:noFill/>
        </p:spPr>
        <p:txBody>
          <a:bodyPr wrap="square" rtlCol="0">
            <a:spAutoFit/>
          </a:bodyPr>
          <a:lstStyle/>
          <a:p>
            <a:r>
              <a:rPr lang="en-US" sz="2000" b="1" dirty="0"/>
              <a:t>Terry Gross – Isolated Timeline </a:t>
            </a:r>
          </a:p>
          <a:p>
            <a:endParaRPr lang="en-US" sz="1400" b="1" dirty="0"/>
          </a:p>
          <a:p>
            <a:endParaRPr lang="en-US" sz="1400" dirty="0"/>
          </a:p>
        </p:txBody>
      </p:sp>
      <p:sp>
        <p:nvSpPr>
          <p:cNvPr id="9" name="TextBox 8">
            <a:extLst>
              <a:ext uri="{FF2B5EF4-FFF2-40B4-BE49-F238E27FC236}">
                <a16:creationId xmlns:a16="http://schemas.microsoft.com/office/drawing/2014/main" id="{481D11EE-FE6B-45E9-9644-2C9D50516626}"/>
              </a:ext>
            </a:extLst>
          </p:cNvPr>
          <p:cNvSpPr txBox="1"/>
          <p:nvPr/>
        </p:nvSpPr>
        <p:spPr>
          <a:xfrm>
            <a:off x="6400803" y="210026"/>
            <a:ext cx="3590598" cy="4154984"/>
          </a:xfrm>
          <a:prstGeom prst="rect">
            <a:avLst/>
          </a:prstGeom>
          <a:noFill/>
        </p:spPr>
        <p:txBody>
          <a:bodyPr wrap="none" rtlCol="0">
            <a:spAutoFit/>
          </a:bodyPr>
          <a:lstStyle/>
          <a:p>
            <a:r>
              <a:rPr lang="en-US" sz="2000" b="1" dirty="0" err="1"/>
              <a:t>Kal</a:t>
            </a:r>
            <a:r>
              <a:rPr lang="en-US" sz="2000" b="1" dirty="0"/>
              <a:t> / Nicole  – Isolated Timeline </a:t>
            </a:r>
          </a:p>
          <a:p>
            <a:endParaRPr lang="en-US" sz="1400" b="1" dirty="0"/>
          </a:p>
          <a:p>
            <a:endParaRPr lang="en-US" sz="1200" dirty="0"/>
          </a:p>
          <a:p>
            <a:endParaRPr lang="en-US" sz="1200" dirty="0"/>
          </a:p>
          <a:p>
            <a:r>
              <a:rPr lang="en-US" sz="1200" b="1" dirty="0"/>
              <a:t>8:00am – 2:00pm (</a:t>
            </a:r>
            <a:r>
              <a:rPr lang="en-US" sz="1200" b="1" dirty="0" err="1"/>
              <a:t>Kal</a:t>
            </a:r>
            <a:r>
              <a:rPr lang="en-US" sz="1200" b="1" dirty="0"/>
              <a:t>/Nicole)</a:t>
            </a:r>
          </a:p>
          <a:p>
            <a:r>
              <a:rPr lang="en-US" sz="1200" b="1" dirty="0"/>
              <a:t>	Packet Pick-Up</a:t>
            </a:r>
          </a:p>
          <a:p>
            <a:r>
              <a:rPr lang="en-US" sz="1200" b="1" dirty="0"/>
              <a:t>	Location: </a:t>
            </a:r>
            <a:r>
              <a:rPr lang="en-US" sz="1200" dirty="0"/>
              <a:t>847 Running Company</a:t>
            </a:r>
          </a:p>
          <a:p>
            <a:endParaRPr lang="en-US" sz="1200" b="1" dirty="0"/>
          </a:p>
          <a:p>
            <a:r>
              <a:rPr lang="en-US" sz="1200" b="1" dirty="0"/>
              <a:t>2:00pm</a:t>
            </a:r>
          </a:p>
          <a:p>
            <a:r>
              <a:rPr lang="en-US" sz="1200" b="1" dirty="0"/>
              <a:t>	Prep to move packets to new location</a:t>
            </a:r>
          </a:p>
          <a:p>
            <a:r>
              <a:rPr lang="en-US" sz="1200" b="1" dirty="0"/>
              <a:t>	Location: </a:t>
            </a:r>
            <a:r>
              <a:rPr lang="en-US" sz="1200" dirty="0"/>
              <a:t>Commuter Parking Lot</a:t>
            </a:r>
          </a:p>
          <a:p>
            <a:endParaRPr lang="en-US" sz="1200" b="1" dirty="0"/>
          </a:p>
          <a:p>
            <a:r>
              <a:rPr lang="en-US" sz="1200" dirty="0"/>
              <a:t>	  </a:t>
            </a:r>
          </a:p>
          <a:p>
            <a:r>
              <a:rPr lang="en-US" sz="1200" b="1" dirty="0"/>
              <a:t>5:00pm – 5:30pm (</a:t>
            </a:r>
            <a:r>
              <a:rPr lang="en-US" sz="1200" b="1" dirty="0" err="1"/>
              <a:t>Kal</a:t>
            </a:r>
            <a:r>
              <a:rPr lang="en-US" sz="1200" b="1" dirty="0"/>
              <a:t>/Nicole) </a:t>
            </a:r>
          </a:p>
          <a:p>
            <a:r>
              <a:rPr lang="en-US" sz="1200" dirty="0"/>
              <a:t>	</a:t>
            </a:r>
            <a:r>
              <a:rPr lang="en-US" sz="1200" b="1" dirty="0"/>
              <a:t>Little Dipper Race Assistance </a:t>
            </a:r>
          </a:p>
          <a:p>
            <a:r>
              <a:rPr lang="en-US" sz="1200" dirty="0"/>
              <a:t>	</a:t>
            </a:r>
            <a:r>
              <a:rPr lang="en-US" sz="1200" b="1" dirty="0"/>
              <a:t>Location: </a:t>
            </a:r>
            <a:r>
              <a:rPr lang="en-US" sz="1200" dirty="0"/>
              <a:t>Commuter Parking Lot</a:t>
            </a:r>
          </a:p>
          <a:p>
            <a:endParaRPr lang="en-US" sz="1200" dirty="0"/>
          </a:p>
          <a:p>
            <a:r>
              <a:rPr lang="en-US" sz="1200" b="1" dirty="0"/>
              <a:t>5:30pm (</a:t>
            </a:r>
            <a:r>
              <a:rPr lang="en-US" sz="1200" b="1" dirty="0" err="1"/>
              <a:t>Kal</a:t>
            </a:r>
            <a:r>
              <a:rPr lang="en-US" sz="1200" b="1" dirty="0"/>
              <a:t>/Nicole)</a:t>
            </a:r>
          </a:p>
          <a:p>
            <a:r>
              <a:rPr lang="en-US" sz="1200" dirty="0"/>
              <a:t>	</a:t>
            </a:r>
            <a:r>
              <a:rPr lang="en-US" sz="1200" b="1" dirty="0"/>
              <a:t>Post-Race Party / set-up</a:t>
            </a:r>
          </a:p>
          <a:p>
            <a:r>
              <a:rPr lang="en-US" sz="1200" b="1" dirty="0"/>
              <a:t>	Location: </a:t>
            </a:r>
            <a:r>
              <a:rPr lang="en-US" sz="1200" dirty="0"/>
              <a:t>DeVille </a:t>
            </a:r>
          </a:p>
          <a:p>
            <a:endParaRPr lang="en-US" sz="1400" dirty="0"/>
          </a:p>
        </p:txBody>
      </p:sp>
      <p:sp>
        <p:nvSpPr>
          <p:cNvPr id="6" name="TextBox 5">
            <a:extLst>
              <a:ext uri="{FF2B5EF4-FFF2-40B4-BE49-F238E27FC236}">
                <a16:creationId xmlns:a16="http://schemas.microsoft.com/office/drawing/2014/main" id="{AED54E06-7EA9-42A4-BFF5-3BFB1602BC5F}"/>
              </a:ext>
            </a:extLst>
          </p:cNvPr>
          <p:cNvSpPr txBox="1"/>
          <p:nvPr/>
        </p:nvSpPr>
        <p:spPr>
          <a:xfrm>
            <a:off x="1052817" y="1041023"/>
            <a:ext cx="3569515" cy="3785652"/>
          </a:xfrm>
          <a:prstGeom prst="rect">
            <a:avLst/>
          </a:prstGeom>
          <a:noFill/>
        </p:spPr>
        <p:txBody>
          <a:bodyPr wrap="square">
            <a:spAutoFit/>
          </a:bodyPr>
          <a:lstStyle/>
          <a:p>
            <a:r>
              <a:rPr lang="en-US" sz="1200" b="1" dirty="0"/>
              <a:t>12:00am – 2:00pm (Beth/Anna/Liz/Derrick/Terry)</a:t>
            </a:r>
          </a:p>
          <a:p>
            <a:r>
              <a:rPr lang="en-US" sz="1200" b="1" dirty="0"/>
              <a:t>	Table/Chair/Tent set-up</a:t>
            </a:r>
          </a:p>
          <a:p>
            <a:r>
              <a:rPr lang="en-US" sz="1200" b="1" dirty="0"/>
              <a:t>	Location: </a:t>
            </a:r>
            <a:r>
              <a:rPr lang="en-US" sz="1200" dirty="0"/>
              <a:t>Commuter Parking Lot	  </a:t>
            </a:r>
          </a:p>
          <a:p>
            <a:endParaRPr lang="en-US" sz="1200" b="1" dirty="0"/>
          </a:p>
          <a:p>
            <a:r>
              <a:rPr lang="en-US" sz="1200" b="1" dirty="0"/>
              <a:t>3:00pm (Terry/Beth)</a:t>
            </a:r>
          </a:p>
          <a:p>
            <a:r>
              <a:rPr lang="en-US" sz="1200" dirty="0"/>
              <a:t>	</a:t>
            </a:r>
            <a:r>
              <a:rPr lang="en-US" sz="1200" b="1" dirty="0"/>
              <a:t>Begin setting up course signage</a:t>
            </a:r>
          </a:p>
          <a:p>
            <a:r>
              <a:rPr lang="en-US" sz="1200" b="1" dirty="0"/>
              <a:t>	Location: </a:t>
            </a:r>
            <a:r>
              <a:rPr lang="en-US" sz="1200" dirty="0"/>
              <a:t>Twilight Shuffle Course </a:t>
            </a:r>
          </a:p>
          <a:p>
            <a:r>
              <a:rPr lang="en-US" sz="1200" dirty="0"/>
              <a:t>	  </a:t>
            </a:r>
          </a:p>
          <a:p>
            <a:r>
              <a:rPr lang="en-US" sz="1200" b="1" dirty="0"/>
              <a:t>5:00pm (Terry/Beth) </a:t>
            </a:r>
          </a:p>
          <a:p>
            <a:r>
              <a:rPr lang="en-US" sz="1200" dirty="0"/>
              <a:t>	</a:t>
            </a:r>
            <a:r>
              <a:rPr lang="en-US" sz="1200" b="1" dirty="0"/>
              <a:t>Course set-up complete</a:t>
            </a:r>
          </a:p>
          <a:p>
            <a:r>
              <a:rPr lang="en-US" sz="1200" dirty="0"/>
              <a:t>	</a:t>
            </a:r>
            <a:r>
              <a:rPr lang="en-US" sz="1200" b="1" dirty="0"/>
              <a:t>Location: </a:t>
            </a:r>
            <a:r>
              <a:rPr lang="en-US" sz="1200" dirty="0"/>
              <a:t>Twilight Shuffle Course </a:t>
            </a:r>
          </a:p>
          <a:p>
            <a:endParaRPr lang="en-US" sz="1200" dirty="0"/>
          </a:p>
          <a:p>
            <a:r>
              <a:rPr lang="en-US" sz="1200" b="1" dirty="0"/>
              <a:t>6:45pm (Anna/Terry)</a:t>
            </a:r>
          </a:p>
          <a:p>
            <a:r>
              <a:rPr lang="en-US" sz="1200" dirty="0"/>
              <a:t>	</a:t>
            </a:r>
            <a:r>
              <a:rPr lang="en-US" sz="1200" b="1" dirty="0"/>
              <a:t>Finish Line Awards</a:t>
            </a:r>
          </a:p>
          <a:p>
            <a:r>
              <a:rPr lang="en-US" sz="1200" b="1" dirty="0"/>
              <a:t>	Location: </a:t>
            </a:r>
            <a:r>
              <a:rPr lang="en-US" sz="1200" dirty="0"/>
              <a:t>Commuter Parking Lot</a:t>
            </a:r>
          </a:p>
          <a:p>
            <a:endParaRPr lang="en-US" sz="1200" dirty="0"/>
          </a:p>
          <a:p>
            <a:r>
              <a:rPr lang="en-US" sz="1200" b="1" dirty="0"/>
              <a:t>7:00pm</a:t>
            </a:r>
          </a:p>
          <a:p>
            <a:r>
              <a:rPr lang="en-US" sz="1200" dirty="0"/>
              <a:t>	</a:t>
            </a:r>
            <a:r>
              <a:rPr lang="en-US" sz="1200" b="1" dirty="0"/>
              <a:t>Post-Race Party / set-up</a:t>
            </a:r>
          </a:p>
          <a:p>
            <a:r>
              <a:rPr lang="en-US" sz="1200" b="1" dirty="0"/>
              <a:t>	Location: </a:t>
            </a:r>
            <a:r>
              <a:rPr lang="en-US" sz="1200" dirty="0"/>
              <a:t>DeVille </a:t>
            </a:r>
          </a:p>
        </p:txBody>
      </p:sp>
    </p:spTree>
    <p:extLst>
      <p:ext uri="{BB962C8B-B14F-4D97-AF65-F5344CB8AC3E}">
        <p14:creationId xmlns:p14="http://schemas.microsoft.com/office/powerpoint/2010/main" val="368760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5FEDD05-BF88-453A-B846-675C40079BD6}"/>
              </a:ext>
            </a:extLst>
          </p:cNvPr>
          <p:cNvSpPr txBox="1"/>
          <p:nvPr/>
        </p:nvSpPr>
        <p:spPr>
          <a:xfrm>
            <a:off x="723217" y="657244"/>
            <a:ext cx="6977876" cy="2708434"/>
          </a:xfrm>
          <a:prstGeom prst="rect">
            <a:avLst/>
          </a:prstGeom>
          <a:noFill/>
        </p:spPr>
        <p:txBody>
          <a:bodyPr wrap="square" rtlCol="0">
            <a:spAutoFit/>
          </a:bodyPr>
          <a:lstStyle/>
          <a:p>
            <a:r>
              <a:rPr lang="en-US" sz="2000" b="1" dirty="0"/>
              <a:t>Volunteer Management (847 Packet Pick-Up Volunteers)</a:t>
            </a:r>
          </a:p>
          <a:p>
            <a:endParaRPr lang="en-US" sz="1400" b="1" dirty="0"/>
          </a:p>
          <a:p>
            <a:r>
              <a:rPr lang="en-US" sz="1200" b="1" dirty="0"/>
              <a:t>Timeline</a:t>
            </a:r>
          </a:p>
          <a:p>
            <a:r>
              <a:rPr lang="en-US" sz="1200" b="1" dirty="0"/>
              <a:t>8:00am - </a:t>
            </a:r>
            <a:r>
              <a:rPr lang="en-US" sz="1200" dirty="0"/>
              <a:t>Volunteers need to be at 847 Running Company </a:t>
            </a:r>
          </a:p>
          <a:p>
            <a:r>
              <a:rPr lang="en-US" sz="1200" b="1" dirty="0"/>
              <a:t>2:00pm - </a:t>
            </a:r>
            <a:r>
              <a:rPr lang="en-US" sz="1200" dirty="0"/>
              <a:t>Packet will move to Start/Finish Line</a:t>
            </a:r>
          </a:p>
          <a:p>
            <a:endParaRPr lang="en-US" sz="1200" dirty="0"/>
          </a:p>
          <a:p>
            <a:endParaRPr lang="en-US" sz="1200" dirty="0"/>
          </a:p>
          <a:p>
            <a:r>
              <a:rPr lang="en-US" sz="1200" b="1" dirty="0"/>
              <a:t>Location: </a:t>
            </a:r>
            <a:r>
              <a:rPr lang="en-US" sz="1200" dirty="0"/>
              <a:t>847 Running Company</a:t>
            </a:r>
          </a:p>
          <a:p>
            <a:endParaRPr lang="en-US" sz="1200" dirty="0"/>
          </a:p>
          <a:p>
            <a:r>
              <a:rPr lang="en-US" sz="1200" b="1" dirty="0"/>
              <a:t>Course Volunteers include: (2 total volunteers)</a:t>
            </a:r>
          </a:p>
          <a:p>
            <a:endParaRPr lang="en-US" sz="1200" b="1" dirty="0"/>
          </a:p>
          <a:p>
            <a:pPr marL="285750" indent="-285750">
              <a:buFont typeface="Arial" panose="020B0604020202020204" pitchFamily="34" charset="0"/>
              <a:buChar char="•"/>
            </a:pPr>
            <a:r>
              <a:rPr lang="en-US" sz="1400" dirty="0"/>
              <a:t>Emma Liu (1 Spot) </a:t>
            </a:r>
          </a:p>
          <a:p>
            <a:pPr marL="285750" indent="-285750">
              <a:buFont typeface="Arial" panose="020B0604020202020204" pitchFamily="34" charset="0"/>
              <a:buChar char="•"/>
            </a:pPr>
            <a:r>
              <a:rPr lang="en-US" sz="1400" dirty="0"/>
              <a:t>Sayuri Deshpande (1 Spot) </a:t>
            </a:r>
          </a:p>
        </p:txBody>
      </p:sp>
      <p:sp>
        <p:nvSpPr>
          <p:cNvPr id="10" name="TextBox 9">
            <a:extLst>
              <a:ext uri="{FF2B5EF4-FFF2-40B4-BE49-F238E27FC236}">
                <a16:creationId xmlns:a16="http://schemas.microsoft.com/office/drawing/2014/main" id="{A8E08A32-4D12-4C97-814E-F53321873A23}"/>
              </a:ext>
            </a:extLst>
          </p:cNvPr>
          <p:cNvSpPr txBox="1"/>
          <p:nvPr/>
        </p:nvSpPr>
        <p:spPr>
          <a:xfrm>
            <a:off x="5184954" y="2168883"/>
            <a:ext cx="6094602" cy="4031873"/>
          </a:xfrm>
          <a:prstGeom prst="rect">
            <a:avLst/>
          </a:prstGeom>
          <a:noFill/>
        </p:spPr>
        <p:txBody>
          <a:bodyPr wrap="square">
            <a:spAutoFit/>
          </a:bodyPr>
          <a:lstStyle/>
          <a:p>
            <a:pPr marL="0" marR="0">
              <a:spcBef>
                <a:spcPts val="0"/>
              </a:spcBef>
              <a:spcAft>
                <a:spcPts val="0"/>
              </a:spcAft>
            </a:pPr>
            <a:r>
              <a:rPr lang="en-US" sz="1400" b="1" dirty="0">
                <a:latin typeface="Calibri" panose="020F0502020204030204" pitchFamily="34" charset="0"/>
                <a:ea typeface="Calibri" panose="020F0502020204030204" pitchFamily="34" charset="0"/>
                <a:cs typeface="Times New Roman" panose="02020603050405020304" pitchFamily="18" charset="0"/>
              </a:rPr>
              <a:t>847 Packet Pick-Up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Email to Volunteers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Hello Twilight Shuffle Volunteers,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Thank you for volunteering for the MainStreet Libertyville Twilight Shuffle Packet Pick-Up at 847 Running Company. Please plan on arriving Sunday, September 4 around 8am at 847 Running Company located 406 N. Milwaukee Ave, Libertyville, IL 60048.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You will be provided a volunteer shirt to wear during your assignment. Your duties will be to pass out packets that will include race numbers, goodie bags, T-shirts, to pre-registered race participants.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All supplies will be provided to you. This is a fun and busy assignment and we really appreciate your willingness to help!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Please don’t hesitate to contact us via email if you have any questions.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See you tomorrow!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XXXXX</a:t>
            </a:r>
          </a:p>
        </p:txBody>
      </p:sp>
    </p:spTree>
    <p:extLst>
      <p:ext uri="{BB962C8B-B14F-4D97-AF65-F5344CB8AC3E}">
        <p14:creationId xmlns:p14="http://schemas.microsoft.com/office/powerpoint/2010/main" val="272141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5FEDD05-BF88-453A-B846-675C40079BD6}"/>
              </a:ext>
            </a:extLst>
          </p:cNvPr>
          <p:cNvSpPr txBox="1"/>
          <p:nvPr/>
        </p:nvSpPr>
        <p:spPr>
          <a:xfrm>
            <a:off x="605770" y="657244"/>
            <a:ext cx="6986265" cy="2769989"/>
          </a:xfrm>
          <a:prstGeom prst="rect">
            <a:avLst/>
          </a:prstGeom>
          <a:noFill/>
        </p:spPr>
        <p:txBody>
          <a:bodyPr wrap="square" rtlCol="0">
            <a:spAutoFit/>
          </a:bodyPr>
          <a:lstStyle/>
          <a:p>
            <a:r>
              <a:rPr lang="en-US" sz="2000" b="1" dirty="0"/>
              <a:t>Volunteer Management (Start/Finish Packet Pick-Up Volunteers)</a:t>
            </a:r>
          </a:p>
          <a:p>
            <a:endParaRPr lang="en-US" sz="1400" b="1" dirty="0"/>
          </a:p>
          <a:p>
            <a:r>
              <a:rPr lang="en-US" sz="1400" b="1" dirty="0"/>
              <a:t>Timeline</a:t>
            </a:r>
          </a:p>
          <a:p>
            <a:r>
              <a:rPr lang="en-US" sz="1200" b="1" dirty="0"/>
              <a:t>2:30pm - </a:t>
            </a:r>
            <a:r>
              <a:rPr lang="en-US" sz="1200" dirty="0"/>
              <a:t>Volunteers need to be at Start/Finish Line </a:t>
            </a:r>
          </a:p>
          <a:p>
            <a:r>
              <a:rPr lang="en-US" sz="1200" b="1" dirty="0"/>
              <a:t>4:45pm - </a:t>
            </a:r>
            <a:r>
              <a:rPr lang="en-US" sz="1200" dirty="0"/>
              <a:t>Packet Pick-Up will end</a:t>
            </a:r>
          </a:p>
          <a:p>
            <a:endParaRPr lang="en-US" sz="1200" dirty="0"/>
          </a:p>
          <a:p>
            <a:r>
              <a:rPr lang="en-US" sz="1200" b="1" dirty="0"/>
              <a:t>Location: </a:t>
            </a:r>
            <a:r>
              <a:rPr lang="en-US" sz="1200" dirty="0"/>
              <a:t>Start/Finish Line </a:t>
            </a:r>
          </a:p>
          <a:p>
            <a:endParaRPr lang="en-US" sz="1200" b="1" dirty="0"/>
          </a:p>
          <a:p>
            <a:r>
              <a:rPr lang="en-US" sz="1200" b="1" dirty="0"/>
              <a:t>Course Volunteers include: (3 total volunteers)</a:t>
            </a:r>
          </a:p>
          <a:p>
            <a:endParaRPr lang="en-US" sz="1200" b="1" dirty="0"/>
          </a:p>
          <a:p>
            <a:pPr marL="171450" indent="-171450">
              <a:buFont typeface="Arial" panose="020B0604020202020204" pitchFamily="34" charset="0"/>
              <a:buChar char="•"/>
            </a:pPr>
            <a:r>
              <a:rPr lang="en-US" sz="1400" dirty="0"/>
              <a:t>Steve Henderson (1 spot)</a:t>
            </a:r>
          </a:p>
          <a:p>
            <a:pPr marL="171450" indent="-171450">
              <a:buFont typeface="Arial" panose="020B0604020202020204" pitchFamily="34" charset="0"/>
              <a:buChar char="•"/>
            </a:pPr>
            <a:r>
              <a:rPr lang="en-US" sz="1400" dirty="0"/>
              <a:t>Jaclyn Gore (1) </a:t>
            </a:r>
          </a:p>
          <a:p>
            <a:pPr marL="171450" indent="-171450">
              <a:buFont typeface="Arial" panose="020B0604020202020204" pitchFamily="34" charset="0"/>
              <a:buChar char="•"/>
            </a:pPr>
            <a:r>
              <a:rPr lang="en-US" sz="1400" dirty="0"/>
              <a:t>Aman Muhammed (1) </a:t>
            </a:r>
          </a:p>
        </p:txBody>
      </p:sp>
      <p:sp>
        <p:nvSpPr>
          <p:cNvPr id="10" name="TextBox 9">
            <a:extLst>
              <a:ext uri="{FF2B5EF4-FFF2-40B4-BE49-F238E27FC236}">
                <a16:creationId xmlns:a16="http://schemas.microsoft.com/office/drawing/2014/main" id="{A8E08A32-4D12-4C97-814E-F53321873A23}"/>
              </a:ext>
            </a:extLst>
          </p:cNvPr>
          <p:cNvSpPr txBox="1"/>
          <p:nvPr/>
        </p:nvSpPr>
        <p:spPr>
          <a:xfrm>
            <a:off x="5184954" y="2168883"/>
            <a:ext cx="6094602" cy="4031873"/>
          </a:xfrm>
          <a:prstGeom prst="rect">
            <a:avLst/>
          </a:prstGeom>
          <a:noFill/>
        </p:spPr>
        <p:txBody>
          <a:bodyPr wrap="square">
            <a:spAutoFit/>
          </a:bodyPr>
          <a:lstStyle/>
          <a:p>
            <a:pPr marL="0" marR="0">
              <a:spcBef>
                <a:spcPts val="0"/>
              </a:spcBef>
              <a:spcAft>
                <a:spcPts val="0"/>
              </a:spcAft>
            </a:pPr>
            <a:r>
              <a:rPr lang="en-US" sz="1400" b="1" dirty="0">
                <a:latin typeface="Calibri" panose="020F0502020204030204" pitchFamily="34" charset="0"/>
                <a:ea typeface="Calibri" panose="020F0502020204030204" pitchFamily="34" charset="0"/>
                <a:cs typeface="Times New Roman" panose="02020603050405020304" pitchFamily="18" charset="0"/>
              </a:rPr>
              <a:t>Start/Finish Packet Pick-Up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Email to Volunteers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Hello Twilight Shuffle Volunteers,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r>
              <a:rPr lang="en-US" sz="1100" dirty="0">
                <a:effectLst/>
                <a:latin typeface="Calibri" panose="020F0502020204030204" pitchFamily="34" charset="0"/>
                <a:ea typeface="Calibri" panose="020F0502020204030204" pitchFamily="34" charset="0"/>
                <a:cs typeface="Times New Roman" panose="02020603050405020304" pitchFamily="18" charset="0"/>
              </a:rPr>
              <a:t>Thank you for volunteering for the MainStreet Libertyville Twilight Shuffle Packet Pick-Up at the </a:t>
            </a:r>
            <a:r>
              <a:rPr lang="en-US" sz="1100" dirty="0">
                <a:latin typeface="Calibri" panose="020F0502020204030204" pitchFamily="34" charset="0"/>
                <a:ea typeface="Calibri" panose="020F0502020204030204" pitchFamily="34" charset="0"/>
                <a:cs typeface="Times New Roman" panose="02020603050405020304" pitchFamily="18" charset="0"/>
              </a:rPr>
              <a:t>Start/Finish line. </a:t>
            </a:r>
            <a:r>
              <a:rPr lang="en-US" sz="1100" dirty="0">
                <a:effectLst/>
                <a:latin typeface="Calibri" panose="020F0502020204030204" pitchFamily="34" charset="0"/>
                <a:ea typeface="Calibri" panose="020F0502020204030204" pitchFamily="34" charset="0"/>
                <a:cs typeface="Times New Roman" panose="02020603050405020304" pitchFamily="18" charset="0"/>
              </a:rPr>
              <a:t>Please plan on arriving Sunday, September 4 around 2:30pm at the start/finish line located at Newberry and Milwaukee Avenues, across from the Liberty Theater. </a:t>
            </a: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You will be provided a volunteer shirt to wear during your assignment. Your duties will be to pass out packets that will include race numbers, goodie bags, T-shirts, to pre-registered race participants. </a:t>
            </a:r>
            <a:r>
              <a:rPr lang="en-US" sz="1100" dirty="0">
                <a:latin typeface="Calibri" panose="020F0502020204030204" pitchFamily="34" charset="0"/>
                <a:ea typeface="Calibri" panose="020F0502020204030204" pitchFamily="34" charset="0"/>
                <a:cs typeface="Times New Roman" panose="02020603050405020304" pitchFamily="18" charset="0"/>
              </a:rPr>
              <a:t>A</a:t>
            </a:r>
            <a:r>
              <a:rPr lang="en-US" sz="1100" dirty="0">
                <a:effectLst/>
                <a:latin typeface="Calibri" panose="020F0502020204030204" pitchFamily="34" charset="0"/>
                <a:ea typeface="Calibri" panose="020F0502020204030204" pitchFamily="34" charset="0"/>
                <a:cs typeface="Times New Roman" panose="02020603050405020304" pitchFamily="18" charset="0"/>
              </a:rPr>
              <a:t>ll supplies will be provided to you and you can check in with Derrick Moy and Elizabeth Knachel at the volunteer check-in table. This is a fun and busy assignment and we really appreciate your willingness to help!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Please don’t hesitate to contact us via email if you have any questions.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See you tomorrow!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XXXXX</a:t>
            </a:r>
          </a:p>
        </p:txBody>
      </p:sp>
    </p:spTree>
    <p:extLst>
      <p:ext uri="{BB962C8B-B14F-4D97-AF65-F5344CB8AC3E}">
        <p14:creationId xmlns:p14="http://schemas.microsoft.com/office/powerpoint/2010/main" val="94450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9">
            <a:extLst>
              <a:ext uri="{FF2B5EF4-FFF2-40B4-BE49-F238E27FC236}">
                <a16:creationId xmlns:a16="http://schemas.microsoft.com/office/drawing/2014/main" id="{D9FB6677-B7D1-4313-B20C-721ADFDDACDA}"/>
              </a:ext>
            </a:extLst>
          </p:cNvPr>
          <p:cNvGraphicFramePr>
            <a:graphicFrameLocks noGrp="1"/>
          </p:cNvGraphicFramePr>
          <p:nvPr>
            <p:extLst>
              <p:ext uri="{D42A27DB-BD31-4B8C-83A1-F6EECF244321}">
                <p14:modId xmlns:p14="http://schemas.microsoft.com/office/powerpoint/2010/main" val="2123844315"/>
              </p:ext>
            </p:extLst>
          </p:nvPr>
        </p:nvGraphicFramePr>
        <p:xfrm>
          <a:off x="258101" y="2393904"/>
          <a:ext cx="5837899" cy="3937000"/>
        </p:xfrm>
        <a:graphic>
          <a:graphicData uri="http://schemas.openxmlformats.org/drawingml/2006/table">
            <a:tbl>
              <a:tblPr firstRow="1" bandRow="1">
                <a:tableStyleId>{5C22544A-7EE6-4342-B048-85BDC9FD1C3A}</a:tableStyleId>
              </a:tblPr>
              <a:tblGrid>
                <a:gridCol w="1837754">
                  <a:extLst>
                    <a:ext uri="{9D8B030D-6E8A-4147-A177-3AD203B41FA5}">
                      <a16:colId xmlns:a16="http://schemas.microsoft.com/office/drawing/2014/main" val="740090923"/>
                    </a:ext>
                  </a:extLst>
                </a:gridCol>
                <a:gridCol w="2085174">
                  <a:extLst>
                    <a:ext uri="{9D8B030D-6E8A-4147-A177-3AD203B41FA5}">
                      <a16:colId xmlns:a16="http://schemas.microsoft.com/office/drawing/2014/main" val="1540843505"/>
                    </a:ext>
                  </a:extLst>
                </a:gridCol>
                <a:gridCol w="1914971">
                  <a:extLst>
                    <a:ext uri="{9D8B030D-6E8A-4147-A177-3AD203B41FA5}">
                      <a16:colId xmlns:a16="http://schemas.microsoft.com/office/drawing/2014/main" val="1027980885"/>
                    </a:ext>
                  </a:extLst>
                </a:gridCol>
              </a:tblGrid>
              <a:tr h="370840">
                <a:tc>
                  <a:txBody>
                    <a:bodyPr/>
                    <a:lstStyle/>
                    <a:p>
                      <a:r>
                        <a:rPr lang="en-US" sz="1200" dirty="0"/>
                        <a:t>Name</a:t>
                      </a:r>
                    </a:p>
                  </a:txBody>
                  <a:tcPr/>
                </a:tc>
                <a:tc>
                  <a:txBody>
                    <a:bodyPr/>
                    <a:lstStyle/>
                    <a:p>
                      <a:r>
                        <a:rPr lang="en-US" sz="1200" dirty="0"/>
                        <a:t>Name</a:t>
                      </a:r>
                    </a:p>
                  </a:txBody>
                  <a:tcPr/>
                </a:tc>
                <a:tc>
                  <a:txBody>
                    <a:bodyPr/>
                    <a:lstStyle/>
                    <a:p>
                      <a:r>
                        <a:rPr lang="en-US" sz="1200" dirty="0"/>
                        <a:t>Name</a:t>
                      </a:r>
                    </a:p>
                  </a:txBody>
                  <a:tcPr/>
                </a:tc>
                <a:extLst>
                  <a:ext uri="{0D108BD9-81ED-4DB2-BD59-A6C34878D82A}">
                    <a16:rowId xmlns:a16="http://schemas.microsoft.com/office/drawing/2014/main" val="18014018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Dick </a:t>
                      </a:r>
                      <a:r>
                        <a:rPr lang="en-US" sz="1000" dirty="0" err="1"/>
                        <a:t>Vyborny</a:t>
                      </a:r>
                      <a:r>
                        <a:rPr lang="en-US" sz="1000" dirty="0"/>
                        <a:t> (1 spot)</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Shannon </a:t>
                      </a:r>
                      <a:r>
                        <a:rPr lang="en-US" sz="1000" dirty="0" err="1"/>
                        <a:t>Paolella</a:t>
                      </a:r>
                      <a:r>
                        <a:rPr lang="en-US" sz="1000" dirty="0"/>
                        <a:t> (4)</a:t>
                      </a:r>
                    </a:p>
                    <a:p>
                      <a:endParaRPr lang="en-US" sz="1000" dirty="0"/>
                    </a:p>
                  </a:txBody>
                  <a:tcPr/>
                </a:tc>
                <a:tc>
                  <a:txBody>
                    <a:bodyPr/>
                    <a:lstStyle/>
                    <a:p>
                      <a:r>
                        <a:rPr lang="en-US" sz="1000" dirty="0"/>
                        <a:t>Ian Steward (1)</a:t>
                      </a:r>
                    </a:p>
                  </a:txBody>
                  <a:tcPr/>
                </a:tc>
                <a:extLst>
                  <a:ext uri="{0D108BD9-81ED-4DB2-BD59-A6C34878D82A}">
                    <a16:rowId xmlns:a16="http://schemas.microsoft.com/office/drawing/2014/main" val="3567531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err="1"/>
                        <a:t>Chidvilas</a:t>
                      </a:r>
                      <a:r>
                        <a:rPr lang="en-US" sz="1000" dirty="0"/>
                        <a:t> </a:t>
                      </a:r>
                      <a:r>
                        <a:rPr lang="en-US" sz="1000" dirty="0" err="1"/>
                        <a:t>Veeramreddy</a:t>
                      </a:r>
                      <a:r>
                        <a:rPr lang="en-US" sz="1000" dirty="0"/>
                        <a:t> (1)</a:t>
                      </a:r>
                    </a:p>
                    <a:p>
                      <a:endParaRPr lang="en-US" sz="1000" dirty="0"/>
                    </a:p>
                  </a:txBody>
                  <a:tcPr/>
                </a:tc>
                <a:tc>
                  <a:txBody>
                    <a:bodyPr/>
                    <a:lstStyle/>
                    <a:p>
                      <a:r>
                        <a:rPr lang="en-US" sz="1000" dirty="0"/>
                        <a:t>Annemarie Sampson (17)</a:t>
                      </a:r>
                    </a:p>
                  </a:txBody>
                  <a:tcPr/>
                </a:tc>
                <a:tc>
                  <a:txBody>
                    <a:bodyPr/>
                    <a:lstStyle/>
                    <a:p>
                      <a:r>
                        <a:rPr lang="en-US" sz="1000" dirty="0"/>
                        <a:t>Omar Mahmood (1)</a:t>
                      </a:r>
                    </a:p>
                  </a:txBody>
                  <a:tcPr/>
                </a:tc>
                <a:extLst>
                  <a:ext uri="{0D108BD9-81ED-4DB2-BD59-A6C34878D82A}">
                    <a16:rowId xmlns:a16="http://schemas.microsoft.com/office/drawing/2014/main" val="37383422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Todd Wilson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Andy </a:t>
                      </a:r>
                      <a:r>
                        <a:rPr lang="en-US" sz="1000" dirty="0" err="1"/>
                        <a:t>Steckling</a:t>
                      </a:r>
                      <a:r>
                        <a:rPr lang="en-US" sz="1000" dirty="0"/>
                        <a:t> (1)</a:t>
                      </a:r>
                    </a:p>
                    <a:p>
                      <a:endParaRPr lang="en-US" sz="1000" dirty="0"/>
                    </a:p>
                  </a:txBody>
                  <a:tcPr/>
                </a:tc>
                <a:tc>
                  <a:txBody>
                    <a:bodyPr/>
                    <a:lstStyle/>
                    <a:p>
                      <a:r>
                        <a:rPr lang="en-US" sz="1000" dirty="0"/>
                        <a:t>John Palmer (1)</a:t>
                      </a:r>
                    </a:p>
                  </a:txBody>
                  <a:tcPr/>
                </a:tc>
                <a:extLst>
                  <a:ext uri="{0D108BD9-81ED-4DB2-BD59-A6C34878D82A}">
                    <a16:rowId xmlns:a16="http://schemas.microsoft.com/office/drawing/2014/main" val="10257207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Caroline Shupe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Mike Shanahan (1) </a:t>
                      </a:r>
                    </a:p>
                    <a:p>
                      <a:endParaRPr lang="en-US" sz="1000" dirty="0"/>
                    </a:p>
                  </a:txBody>
                  <a:tcPr/>
                </a:tc>
                <a:tc>
                  <a:txBody>
                    <a:bodyPr/>
                    <a:lstStyle/>
                    <a:p>
                      <a:r>
                        <a:rPr lang="en-US" sz="1000" dirty="0"/>
                        <a:t>Connie Moy (2)</a:t>
                      </a:r>
                    </a:p>
                  </a:txBody>
                  <a:tcPr/>
                </a:tc>
                <a:extLst>
                  <a:ext uri="{0D108BD9-81ED-4DB2-BD59-A6C34878D82A}">
                    <a16:rowId xmlns:a16="http://schemas.microsoft.com/office/drawing/2014/main" val="11029812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Sarah Teeters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Karen </a:t>
                      </a:r>
                      <a:r>
                        <a:rPr lang="en-US" sz="1000" dirty="0" err="1"/>
                        <a:t>Preusker</a:t>
                      </a:r>
                      <a:r>
                        <a:rPr lang="en-US" sz="1000" dirty="0"/>
                        <a:t> (3)</a:t>
                      </a:r>
                    </a:p>
                    <a:p>
                      <a:endParaRPr lang="en-US" sz="1000" dirty="0"/>
                    </a:p>
                  </a:txBody>
                  <a:tcPr/>
                </a:tc>
                <a:tc>
                  <a:txBody>
                    <a:bodyPr/>
                    <a:lstStyle/>
                    <a:p>
                      <a:r>
                        <a:rPr lang="en-US" sz="1000" dirty="0"/>
                        <a:t>Emily Webber (1)</a:t>
                      </a:r>
                    </a:p>
                  </a:txBody>
                  <a:tcPr/>
                </a:tc>
                <a:extLst>
                  <a:ext uri="{0D108BD9-81ED-4DB2-BD59-A6C34878D82A}">
                    <a16:rowId xmlns:a16="http://schemas.microsoft.com/office/drawing/2014/main" val="36383926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Laurie </a:t>
                      </a:r>
                      <a:r>
                        <a:rPr lang="en-US" sz="1000" dirty="0" err="1"/>
                        <a:t>Giumento</a:t>
                      </a:r>
                      <a:r>
                        <a:rPr lang="en-US" sz="1000" dirty="0"/>
                        <a:t>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Lauren Rollins (1) </a:t>
                      </a:r>
                    </a:p>
                    <a:p>
                      <a:endParaRPr lang="en-US" sz="1000" dirty="0"/>
                    </a:p>
                  </a:txBody>
                  <a:tcPr/>
                </a:tc>
                <a:tc>
                  <a:txBody>
                    <a:bodyPr/>
                    <a:lstStyle/>
                    <a:p>
                      <a:r>
                        <a:rPr lang="en-US" sz="1000" dirty="0" err="1"/>
                        <a:t>Alida</a:t>
                      </a:r>
                      <a:r>
                        <a:rPr lang="en-US" sz="1000" dirty="0"/>
                        <a:t> Comilla (1)</a:t>
                      </a:r>
                    </a:p>
                  </a:txBody>
                  <a:tcPr/>
                </a:tc>
                <a:extLst>
                  <a:ext uri="{0D108BD9-81ED-4DB2-BD59-A6C34878D82A}">
                    <a16:rowId xmlns:a16="http://schemas.microsoft.com/office/drawing/2014/main" val="41709295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Shane Clausen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Mathew Hickey (1)</a:t>
                      </a:r>
                    </a:p>
                    <a:p>
                      <a:endParaRPr lang="en-US" sz="1000" dirty="0"/>
                    </a:p>
                  </a:txBody>
                  <a:tcPr/>
                </a:tc>
                <a:tc>
                  <a:txBody>
                    <a:bodyPr/>
                    <a:lstStyle/>
                    <a:p>
                      <a:r>
                        <a:rPr lang="en-US" sz="1000" dirty="0"/>
                        <a:t>Keira Kasten (1)</a:t>
                      </a:r>
                    </a:p>
                  </a:txBody>
                  <a:tcPr/>
                </a:tc>
                <a:extLst>
                  <a:ext uri="{0D108BD9-81ED-4DB2-BD59-A6C34878D82A}">
                    <a16:rowId xmlns:a16="http://schemas.microsoft.com/office/drawing/2014/main" val="42592892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Jason </a:t>
                      </a:r>
                      <a:r>
                        <a:rPr lang="en-US" sz="1000" dirty="0" err="1"/>
                        <a:t>Koperny</a:t>
                      </a:r>
                      <a:r>
                        <a:rPr lang="en-US" sz="1000" dirty="0"/>
                        <a:t>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Lara </a:t>
                      </a:r>
                      <a:r>
                        <a:rPr lang="en-US" sz="1000" dirty="0" err="1"/>
                        <a:t>Faver</a:t>
                      </a:r>
                      <a:r>
                        <a:rPr lang="en-US" sz="1000" dirty="0"/>
                        <a:t> Dias (1)</a:t>
                      </a:r>
                    </a:p>
                    <a:p>
                      <a:endParaRPr lang="en-US" sz="1000" dirty="0"/>
                    </a:p>
                  </a:txBody>
                  <a:tcPr/>
                </a:tc>
                <a:tc>
                  <a:txBody>
                    <a:bodyPr/>
                    <a:lstStyle/>
                    <a:p>
                      <a:r>
                        <a:rPr lang="en-US" sz="1000" dirty="0"/>
                        <a:t>Michelle Job (1)</a:t>
                      </a:r>
                    </a:p>
                  </a:txBody>
                  <a:tcPr/>
                </a:tc>
                <a:extLst>
                  <a:ext uri="{0D108BD9-81ED-4DB2-BD59-A6C34878D82A}">
                    <a16:rowId xmlns:a16="http://schemas.microsoft.com/office/drawing/2014/main" val="30662365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Steve </a:t>
                      </a:r>
                      <a:r>
                        <a:rPr lang="en-US" sz="1000" dirty="0" err="1"/>
                        <a:t>Henterson</a:t>
                      </a:r>
                      <a:r>
                        <a:rPr lang="en-US" sz="1000" dirty="0"/>
                        <a:t> (1)</a:t>
                      </a:r>
                    </a:p>
                    <a:p>
                      <a:endParaRPr 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Kelly </a:t>
                      </a:r>
                      <a:r>
                        <a:rPr lang="en-US" sz="1000" dirty="0" err="1"/>
                        <a:t>Amidei</a:t>
                      </a:r>
                      <a:r>
                        <a:rPr lang="en-US" sz="1000" dirty="0"/>
                        <a:t> (1)</a:t>
                      </a:r>
                    </a:p>
                    <a:p>
                      <a:endParaRPr lang="en-US" sz="1000" dirty="0"/>
                    </a:p>
                  </a:txBody>
                  <a:tcPr/>
                </a:tc>
                <a:tc>
                  <a:txBody>
                    <a:bodyPr/>
                    <a:lstStyle/>
                    <a:p>
                      <a:endParaRPr lang="en-US" dirty="0"/>
                    </a:p>
                  </a:txBody>
                  <a:tcPr/>
                </a:tc>
                <a:extLst>
                  <a:ext uri="{0D108BD9-81ED-4DB2-BD59-A6C34878D82A}">
                    <a16:rowId xmlns:a16="http://schemas.microsoft.com/office/drawing/2014/main" val="1968991138"/>
                  </a:ext>
                </a:extLst>
              </a:tr>
            </a:tbl>
          </a:graphicData>
        </a:graphic>
      </p:graphicFrame>
      <p:sp>
        <p:nvSpPr>
          <p:cNvPr id="8" name="TextBox 7">
            <a:extLst>
              <a:ext uri="{FF2B5EF4-FFF2-40B4-BE49-F238E27FC236}">
                <a16:creationId xmlns:a16="http://schemas.microsoft.com/office/drawing/2014/main" id="{E5FEDD05-BF88-453A-B846-675C40079BD6}"/>
              </a:ext>
            </a:extLst>
          </p:cNvPr>
          <p:cNvSpPr txBox="1"/>
          <p:nvPr/>
        </p:nvSpPr>
        <p:spPr>
          <a:xfrm>
            <a:off x="177933" y="123358"/>
            <a:ext cx="5837898" cy="2092881"/>
          </a:xfrm>
          <a:prstGeom prst="rect">
            <a:avLst/>
          </a:prstGeom>
          <a:noFill/>
        </p:spPr>
        <p:txBody>
          <a:bodyPr wrap="square" rtlCol="0">
            <a:spAutoFit/>
          </a:bodyPr>
          <a:lstStyle/>
          <a:p>
            <a:r>
              <a:rPr lang="en-US" sz="2000" b="1" dirty="0"/>
              <a:t>Volunteer Management (Course Volunteers)</a:t>
            </a:r>
          </a:p>
          <a:p>
            <a:endParaRPr lang="en-US" sz="1400" b="1" dirty="0"/>
          </a:p>
          <a:p>
            <a:r>
              <a:rPr lang="en-US" sz="1200" b="1" dirty="0"/>
              <a:t>Timeline</a:t>
            </a:r>
          </a:p>
          <a:p>
            <a:r>
              <a:rPr lang="en-US" sz="1200" b="1" dirty="0"/>
              <a:t>5:00pm - </a:t>
            </a:r>
            <a:r>
              <a:rPr lang="en-US" sz="1200" dirty="0"/>
              <a:t>Volunteers need to be at Volunteer Table </a:t>
            </a:r>
          </a:p>
          <a:p>
            <a:r>
              <a:rPr lang="en-US" sz="1200" b="1" dirty="0"/>
              <a:t>7:15pm - </a:t>
            </a:r>
            <a:r>
              <a:rPr lang="en-US" sz="1200" dirty="0"/>
              <a:t>Race ends – Signs come down</a:t>
            </a:r>
          </a:p>
          <a:p>
            <a:endParaRPr lang="en-US" sz="1200" dirty="0"/>
          </a:p>
          <a:p>
            <a:r>
              <a:rPr lang="en-US" sz="1200" dirty="0"/>
              <a:t>Please be at the Volunteer Table before 5pm to direct your volunteers to the correct course locations. </a:t>
            </a:r>
          </a:p>
          <a:p>
            <a:endParaRPr lang="en-US" sz="1200" dirty="0"/>
          </a:p>
          <a:p>
            <a:r>
              <a:rPr lang="en-US" sz="1200" b="1" dirty="0"/>
              <a:t>Course Volunteers include: (48/55)</a:t>
            </a:r>
            <a:endParaRPr lang="en-US" sz="1400" dirty="0"/>
          </a:p>
        </p:txBody>
      </p:sp>
      <p:sp>
        <p:nvSpPr>
          <p:cNvPr id="9" name="TextBox 8">
            <a:extLst>
              <a:ext uri="{FF2B5EF4-FFF2-40B4-BE49-F238E27FC236}">
                <a16:creationId xmlns:a16="http://schemas.microsoft.com/office/drawing/2014/main" id="{CD054348-094C-47F5-930F-34FB9E27CFF0}"/>
              </a:ext>
            </a:extLst>
          </p:cNvPr>
          <p:cNvSpPr txBox="1"/>
          <p:nvPr/>
        </p:nvSpPr>
        <p:spPr>
          <a:xfrm>
            <a:off x="6491454" y="340483"/>
            <a:ext cx="5522613" cy="5663089"/>
          </a:xfrm>
          <a:prstGeom prst="rect">
            <a:avLst/>
          </a:prstGeom>
          <a:noFill/>
        </p:spPr>
        <p:txBody>
          <a:bodyPr wrap="square">
            <a:spAutoFit/>
          </a:bodyPr>
          <a:lstStyle/>
          <a:p>
            <a:pPr marL="0" marR="0">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Course Email to Volunteers</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Hello Twilight Shuffle Course Volunteers,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Attached you will find information about your course assignment and duties for the MainStreet Libertyville Twilight Shuffle 5K this Sunday. Below is a timeline and attached course map to help direct you to your assigned spot. Please locate your assigned position and review the detailed instructions.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Please plan on reporting to the start/finish line at 5pm and look for the Volunteer Check-In sign. You will check in with Derrick Moy and Elizabeth Knachel and they will give you your safety vest and volunteer T-Shirt. Then proceed to your assigned spot on the course. The course closes at 7pm, some of you will be done before then. If you can, please return your safety vest to the start/finish line. If you forget to return it, you can drop it off to the MainStreet office, 150 E. Cook Ave, suite 102, next week.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You are one of the most important volunteers of the event. Not only do we need you to direct the participants and keep them safe on the route, but you provide support and encouragement to the participants when they need it the most. So, don’t be shy about getting loud and cheering on your neighbors and friends!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If you have any questions, please don’t hesitate to email or call/text us.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Thank you for all you do to help make the Twilight Shuffle a fantastic event!</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XXXXX</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Important Contact Information </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Race Director – Anna Gross - (847) 650-0658</a:t>
            </a:r>
          </a:p>
          <a:p>
            <a:pPr marL="342900" marR="0" lvl="0" indent="-342900">
              <a:spcBef>
                <a:spcPts val="0"/>
              </a:spcBef>
              <a:spcAft>
                <a:spcPts val="0"/>
              </a:spcAft>
              <a:buFont typeface="Symbol" panose="05050102010706020507" pitchFamily="18" charset="2"/>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Race Course Director – Terry – (847) 910-0913</a:t>
            </a:r>
          </a:p>
          <a:p>
            <a:pPr marL="342900" marR="0" lvl="0" indent="-342900">
              <a:spcBef>
                <a:spcPts val="0"/>
              </a:spcBef>
              <a:spcAft>
                <a:spcPts val="0"/>
              </a:spcAft>
              <a:buFont typeface="Symbol" panose="05050102010706020507" pitchFamily="18" charset="2"/>
              <a:buChar char=""/>
            </a:pPr>
            <a:r>
              <a:rPr lang="en-US" sz="1000" dirty="0">
                <a:effectLst/>
                <a:latin typeface="Calibri" panose="020F0502020204030204" pitchFamily="34" charset="0"/>
                <a:ea typeface="Calibri" panose="020F0502020204030204" pitchFamily="34" charset="0"/>
                <a:cs typeface="Times New Roman" panose="02020603050405020304" pitchFamily="18" charset="0"/>
              </a:rPr>
              <a:t>Volunteer Coordinator </a:t>
            </a:r>
          </a:p>
          <a:p>
            <a:pPr marL="742950" marR="0" lvl="1" indent="-285750">
              <a:spcBef>
                <a:spcPts val="0"/>
              </a:spcBef>
              <a:spcAft>
                <a:spcPts val="0"/>
              </a:spcAft>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cs typeface="Times New Roman" panose="02020603050405020304" pitchFamily="18" charset="0"/>
              </a:rPr>
              <a:t>Derrick Moy – (847) 370-1539</a:t>
            </a:r>
          </a:p>
          <a:p>
            <a:pPr marL="742950" marR="0" lvl="1" indent="-285750">
              <a:spcBef>
                <a:spcPts val="0"/>
              </a:spcBef>
              <a:spcAft>
                <a:spcPts val="0"/>
              </a:spcAft>
              <a:buFont typeface="Courier New" panose="02070309020205020404" pitchFamily="49" charset="0"/>
              <a:buChar char="o"/>
            </a:pPr>
            <a:r>
              <a:rPr lang="en-US" sz="1000" dirty="0">
                <a:effectLst/>
                <a:latin typeface="Calibri" panose="020F0502020204030204" pitchFamily="34" charset="0"/>
                <a:ea typeface="Calibri" panose="020F0502020204030204" pitchFamily="34" charset="0"/>
                <a:cs typeface="Times New Roman" panose="02020603050405020304" pitchFamily="18" charset="0"/>
              </a:rPr>
              <a:t>Elizabeth Knachel – (847) 769-2151</a:t>
            </a:r>
          </a:p>
          <a:p>
            <a:pPr marL="0" marR="0">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651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AA3C9C6-476A-4C64-A6BF-358151613812}"/>
              </a:ext>
            </a:extLst>
          </p:cNvPr>
          <p:cNvSpPr txBox="1"/>
          <p:nvPr/>
        </p:nvSpPr>
        <p:spPr>
          <a:xfrm>
            <a:off x="761441" y="773193"/>
            <a:ext cx="5837898" cy="4278094"/>
          </a:xfrm>
          <a:prstGeom prst="rect">
            <a:avLst/>
          </a:prstGeom>
          <a:noFill/>
        </p:spPr>
        <p:txBody>
          <a:bodyPr wrap="square" rtlCol="0">
            <a:spAutoFit/>
          </a:bodyPr>
          <a:lstStyle/>
          <a:p>
            <a:r>
              <a:rPr lang="en-US" sz="2000" b="1" dirty="0"/>
              <a:t>Volunteer Management (Food/Water Volunteers)</a:t>
            </a:r>
          </a:p>
          <a:p>
            <a:endParaRPr lang="en-US" sz="1400" b="1" dirty="0"/>
          </a:p>
          <a:p>
            <a:r>
              <a:rPr lang="en-US" sz="1600" b="1" dirty="0"/>
              <a:t>Timeline</a:t>
            </a:r>
          </a:p>
          <a:p>
            <a:r>
              <a:rPr lang="en-US" sz="1200" b="1" dirty="0"/>
              <a:t>5:30pm  </a:t>
            </a:r>
            <a:r>
              <a:rPr lang="en-US" sz="1200" dirty="0"/>
              <a:t>- Volunteers need to be at Volunteer Table </a:t>
            </a:r>
          </a:p>
          <a:p>
            <a:r>
              <a:rPr lang="en-US" sz="1200" b="1" dirty="0"/>
              <a:t>7:30pm </a:t>
            </a:r>
            <a:r>
              <a:rPr lang="en-US" sz="1200" dirty="0"/>
              <a:t>- Clean up</a:t>
            </a:r>
          </a:p>
          <a:p>
            <a:endParaRPr lang="en-US" sz="1200" dirty="0"/>
          </a:p>
          <a:p>
            <a:r>
              <a:rPr lang="en-US" sz="1200" b="1" dirty="0"/>
              <a:t>Location: </a:t>
            </a:r>
            <a:r>
              <a:rPr lang="en-US" sz="1200" dirty="0"/>
              <a:t>Start/Finish Line </a:t>
            </a:r>
          </a:p>
          <a:p>
            <a:endParaRPr lang="en-US" sz="1200" dirty="0"/>
          </a:p>
          <a:p>
            <a:endParaRPr lang="en-US" sz="1200" dirty="0"/>
          </a:p>
          <a:p>
            <a:r>
              <a:rPr lang="en-US" sz="1200" b="1" dirty="0"/>
              <a:t>Food/Water Volunteers include: (21 total volunteers)</a:t>
            </a:r>
          </a:p>
          <a:p>
            <a:endParaRPr lang="en-US" sz="1200" b="1" dirty="0"/>
          </a:p>
          <a:p>
            <a:pPr marL="285750" indent="-285750">
              <a:buFont typeface="Arial" panose="020B0604020202020204" pitchFamily="34" charset="0"/>
              <a:buChar char="•"/>
            </a:pPr>
            <a:r>
              <a:rPr lang="en-US" sz="1400" dirty="0"/>
              <a:t>Cindy Park (1 spot)</a:t>
            </a:r>
          </a:p>
          <a:p>
            <a:pPr marL="285750" indent="-285750">
              <a:buFont typeface="Arial" panose="020B0604020202020204" pitchFamily="34" charset="0"/>
              <a:buChar char="•"/>
            </a:pPr>
            <a:r>
              <a:rPr lang="en-US" sz="1400" dirty="0"/>
              <a:t>Luca Flore (1)</a:t>
            </a:r>
          </a:p>
          <a:p>
            <a:pPr marL="285750" indent="-285750">
              <a:buFont typeface="Arial" panose="020B0604020202020204" pitchFamily="34" charset="0"/>
              <a:buChar char="•"/>
            </a:pPr>
            <a:r>
              <a:rPr lang="en-US" sz="1400" dirty="0"/>
              <a:t>CJ Villani (1)</a:t>
            </a:r>
          </a:p>
          <a:p>
            <a:pPr marL="285750" indent="-285750">
              <a:buFont typeface="Arial" panose="020B0604020202020204" pitchFamily="34" charset="0"/>
              <a:buChar char="•"/>
            </a:pPr>
            <a:r>
              <a:rPr lang="en-US" sz="1400" dirty="0"/>
              <a:t>Owen (1) </a:t>
            </a:r>
          </a:p>
          <a:p>
            <a:pPr marL="285750" indent="-285750">
              <a:buFont typeface="Arial" panose="020B0604020202020204" pitchFamily="34" charset="0"/>
              <a:buChar char="•"/>
            </a:pPr>
            <a:r>
              <a:rPr lang="en-US" sz="1400" dirty="0"/>
              <a:t>Ryan </a:t>
            </a:r>
            <a:r>
              <a:rPr lang="en-US" sz="1400" dirty="0" err="1"/>
              <a:t>Shlitt</a:t>
            </a:r>
            <a:r>
              <a:rPr lang="en-US" sz="1400" dirty="0"/>
              <a:t> (1) </a:t>
            </a:r>
          </a:p>
          <a:p>
            <a:pPr marL="285750" indent="-285750">
              <a:buFont typeface="Arial" panose="020B0604020202020204" pitchFamily="34" charset="0"/>
              <a:buChar char="•"/>
            </a:pPr>
            <a:r>
              <a:rPr lang="en-US" sz="1400" dirty="0"/>
              <a:t>Tony </a:t>
            </a:r>
            <a:r>
              <a:rPr lang="en-US" sz="1400" dirty="0" err="1"/>
              <a:t>Giamis</a:t>
            </a:r>
            <a:r>
              <a:rPr lang="en-US" sz="1400" dirty="0"/>
              <a:t> (7) </a:t>
            </a:r>
          </a:p>
          <a:p>
            <a:pPr marL="285750" indent="-285750">
              <a:buFont typeface="Arial" panose="020B0604020202020204" pitchFamily="34" charset="0"/>
              <a:buChar char="•"/>
            </a:pPr>
            <a:r>
              <a:rPr lang="en-US" sz="1400" dirty="0"/>
              <a:t>Jason Brown (7)</a:t>
            </a:r>
          </a:p>
          <a:p>
            <a:pPr marL="285750" indent="-285750">
              <a:buFont typeface="Arial" panose="020B0604020202020204" pitchFamily="34" charset="0"/>
              <a:buChar char="•"/>
            </a:pPr>
            <a:r>
              <a:rPr lang="en-US" sz="1400" dirty="0"/>
              <a:t>Aman Muhammed (1) </a:t>
            </a:r>
          </a:p>
          <a:p>
            <a:pPr marL="285750" indent="-285750">
              <a:buFont typeface="Arial" panose="020B0604020202020204" pitchFamily="34" charset="0"/>
              <a:buChar char="•"/>
            </a:pPr>
            <a:r>
              <a:rPr lang="en-US" sz="1400" dirty="0"/>
              <a:t>Sara Johnson (1) </a:t>
            </a:r>
          </a:p>
        </p:txBody>
      </p:sp>
      <p:sp>
        <p:nvSpPr>
          <p:cNvPr id="8" name="TextBox 7">
            <a:extLst>
              <a:ext uri="{FF2B5EF4-FFF2-40B4-BE49-F238E27FC236}">
                <a16:creationId xmlns:a16="http://schemas.microsoft.com/office/drawing/2014/main" id="{2C922143-8887-4332-8F5B-D92878D4994B}"/>
              </a:ext>
            </a:extLst>
          </p:cNvPr>
          <p:cNvSpPr txBox="1"/>
          <p:nvPr/>
        </p:nvSpPr>
        <p:spPr>
          <a:xfrm>
            <a:off x="5210121" y="1883657"/>
            <a:ext cx="6094602" cy="4201150"/>
          </a:xfrm>
          <a:prstGeom prst="rect">
            <a:avLst/>
          </a:prstGeom>
          <a:noFill/>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Food and Water Station Email to Volunteers </a:t>
            </a:r>
          </a:p>
          <a:p>
            <a:pPr marL="0" marR="0">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Hello Twilight Shuffle Volunteers,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Thank you for volunteering for the MainStreet Libertyville Twilight Shuffle food and water station. This is a very important role to keep our runners hydrated and happy. Please plan on arriving Sunday, September 4 around 5:15-5:30pm at the start/finish line located at Newberry and Milwaukee Avenues, across from the Liberty Theater.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You will be provided a volunteer shirt to wear during your assignment. Your duties will be to prepare the water for the participants. All supplies will be provided to you and you can check in with Derrick Moy and Elizabeth Knachel at the volunteer check-in table. Once the race has started, we will ask a few of you to help put out the food for the finishers. This is a fun and busy assignment and we really appreciate your willingness to help!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Please don’t hesitate to contact us via email if you have any questions.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See you tomorrow!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XXXXX</a:t>
            </a:r>
          </a:p>
        </p:txBody>
      </p:sp>
    </p:spTree>
    <p:extLst>
      <p:ext uri="{BB962C8B-B14F-4D97-AF65-F5344CB8AC3E}">
        <p14:creationId xmlns:p14="http://schemas.microsoft.com/office/powerpoint/2010/main" val="3526191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2598</Words>
  <Application>Microsoft Office PowerPoint</Application>
  <PresentationFormat>Widescreen</PresentationFormat>
  <Paragraphs>472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Knachel, Liz</dc:creator>
  <cp:lastModifiedBy>Liz Knachel</cp:lastModifiedBy>
  <cp:revision>31</cp:revision>
  <dcterms:created xsi:type="dcterms:W3CDTF">2022-08-30T17:26:52Z</dcterms:created>
  <dcterms:modified xsi:type="dcterms:W3CDTF">2023-11-28T17:19:28Z</dcterms:modified>
</cp:coreProperties>
</file>