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81" r:id="rId5"/>
    <p:sldId id="283" r:id="rId6"/>
    <p:sldId id="284" r:id="rId7"/>
    <p:sldId id="287" r:id="rId8"/>
    <p:sldId id="288" r:id="rId9"/>
  </p:sldIdLst>
  <p:sldSz cx="10058400" cy="7772400"/>
  <p:notesSz cx="6858000" cy="9144000"/>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24" userDrawn="1">
          <p15:clr>
            <a:srgbClr val="A4A3A4"/>
          </p15:clr>
        </p15:guide>
        <p15:guide id="2" pos="31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hl, Carrie" initials="WC" lastIdx="1" clrIdx="0">
    <p:extLst>
      <p:ext uri="{19B8F6BF-5375-455C-9EA6-DF929625EA0E}">
        <p15:presenceInfo xmlns:p15="http://schemas.microsoft.com/office/powerpoint/2012/main" userId="S::Carrie.Wahl@allstate.com::d89480dd-72b0-456c-885d-cee726e96889" providerId="AD"/>
      </p:ext>
    </p:extLst>
  </p:cmAuthor>
  <p:cmAuthor id="2" name="Misch, Christina" initials="MC" lastIdx="1" clrIdx="1">
    <p:extLst>
      <p:ext uri="{19B8F6BF-5375-455C-9EA6-DF929625EA0E}">
        <p15:presenceInfo xmlns:p15="http://schemas.microsoft.com/office/powerpoint/2012/main" userId="S::cmisc@allstate.com::1762469f-679b-4c36-ad1b-09d0beae0efc" providerId="AD"/>
      </p:ext>
    </p:extLst>
  </p:cmAuthor>
  <p:cmAuthor id="3" name="Tracy" initials="T" lastIdx="2" clrIdx="2">
    <p:extLst>
      <p:ext uri="{19B8F6BF-5375-455C-9EA6-DF929625EA0E}">
        <p15:presenceInfo xmlns:p15="http://schemas.microsoft.com/office/powerpoint/2012/main" userId="S::Tracy.Falconer@allstate.com::a60d1213-62bc-431d-982b-d67bb5422fba" providerId="AD"/>
      </p:ext>
    </p:extLst>
  </p:cmAuthor>
  <p:cmAuthor id="4" name="Feigl, Dana" initials="FD" lastIdx="1" clrIdx="3">
    <p:extLst>
      <p:ext uri="{19B8F6BF-5375-455C-9EA6-DF929625EA0E}">
        <p15:presenceInfo xmlns:p15="http://schemas.microsoft.com/office/powerpoint/2012/main" userId="S::dfeig@allstate.com::9503ca91-a304-4936-b890-e95918b9a014" providerId="AD"/>
      </p:ext>
    </p:extLst>
  </p:cmAuthor>
  <p:cmAuthor id="5" name="Arias, Jaime" initials="AJ" lastIdx="2" clrIdx="4">
    <p:extLst>
      <p:ext uri="{19B8F6BF-5375-455C-9EA6-DF929625EA0E}">
        <p15:presenceInfo xmlns:p15="http://schemas.microsoft.com/office/powerpoint/2012/main" userId="S::jaric@allstate.com::6bd439c4-6774-435a-b718-a73898c52631" providerId="AD"/>
      </p:ext>
    </p:extLst>
  </p:cmAuthor>
  <p:cmAuthor id="6" name="Thiery, Jody" initials="TJ" lastIdx="4" clrIdx="5">
    <p:extLst>
      <p:ext uri="{19B8F6BF-5375-455C-9EA6-DF929625EA0E}">
        <p15:presenceInfo xmlns:p15="http://schemas.microsoft.com/office/powerpoint/2012/main" userId="S::jthie@allstate.com::0ee191d4-cbd8-4ca0-9940-8412b217d7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0C1AC"/>
    <a:srgbClr val="FF8674"/>
    <a:srgbClr val="F2C0D9"/>
    <a:srgbClr val="AFABAB"/>
    <a:srgbClr val="404040"/>
    <a:srgbClr val="45BCE5"/>
    <a:srgbClr val="0033A0"/>
    <a:srgbClr val="0D1A40"/>
    <a:srgbClr val="00264E"/>
    <a:srgbClr val="0563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6D74C-EF7E-F32E-8F74-A8A3AF5E99E6}" v="52" dt="2021-11-09T23:08:54.2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794" y="96"/>
      </p:cViewPr>
      <p:guideLst>
        <p:guide orient="horz" pos="2424"/>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8B7FC1-39E0-4E03-8953-3ADBADB8D0E2}" type="datetimeFigureOut">
              <a:rPr lang="en-US" smtClean="0"/>
              <a:t>11/30/2022</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DF5F1E-1650-45E2-B10C-C9B080DA89E5}" type="slidenum">
              <a:rPr lang="en-US" smtClean="0"/>
              <a:t>‹#›</a:t>
            </a:fld>
            <a:endParaRPr lang="en-US"/>
          </a:p>
        </p:txBody>
      </p:sp>
    </p:spTree>
    <p:extLst>
      <p:ext uri="{BB962C8B-B14F-4D97-AF65-F5344CB8AC3E}">
        <p14:creationId xmlns:p14="http://schemas.microsoft.com/office/powerpoint/2010/main" val="712221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Best Practices:</a:t>
            </a:r>
          </a:p>
          <a:p>
            <a:endParaRPr lang="en-US"/>
          </a:p>
          <a:p>
            <a:pPr marL="228600" indent="-228600">
              <a:buAutoNum type="arabicPeriod"/>
            </a:pPr>
            <a:r>
              <a:rPr lang="en-US"/>
              <a:t>Launch date can also be replaced with Effective date</a:t>
            </a:r>
          </a:p>
          <a:p>
            <a:pPr marL="228600" indent="-228600">
              <a:buAutoNum type="arabicPeriod"/>
            </a:pPr>
            <a:r>
              <a:rPr lang="en-US"/>
              <a:t>If your toolkit has more than one launch date, type “Multiple date releases” in the launch date field and add the launch dates in parenthesis next to the impacted states.</a:t>
            </a:r>
          </a:p>
          <a:p>
            <a:pPr marL="685800" lvl="1" indent="-228600">
              <a:buFont typeface="Wingdings" panose="05000000000000000000" pitchFamily="2" charset="2"/>
              <a:buChar char="§"/>
            </a:pPr>
            <a:r>
              <a:rPr lang="en-US"/>
              <a:t>Example: Drivewise Deepening Discount </a:t>
            </a:r>
          </a:p>
          <a:p>
            <a:pPr marL="1143000" lvl="2" indent="-228600">
              <a:buFont typeface="Wingdings" panose="05000000000000000000" pitchFamily="2" charset="2"/>
              <a:buChar char="§"/>
            </a:pPr>
            <a:r>
              <a:rPr lang="en-US" b="1"/>
              <a:t>Launch date: </a:t>
            </a:r>
            <a:r>
              <a:rPr lang="en-US"/>
              <a:t>Multiple date releases</a:t>
            </a:r>
          </a:p>
          <a:p>
            <a:pPr marL="1143000" lvl="2" indent="-228600">
              <a:buFont typeface="Wingdings" panose="05000000000000000000" pitchFamily="2" charset="2"/>
              <a:buChar char="§"/>
            </a:pPr>
            <a:r>
              <a:rPr lang="en-US" b="1"/>
              <a:t>Impacted states: </a:t>
            </a:r>
            <a:r>
              <a:rPr lang="en-US"/>
              <a:t>IL (9/14), CO (9/28), NY (10/7)</a:t>
            </a:r>
          </a:p>
          <a:p>
            <a:pPr marL="0" lvl="0" indent="0">
              <a:buFont typeface="Wingdings" panose="05000000000000000000" pitchFamily="2" charset="2"/>
              <a:buNone/>
            </a:pPr>
            <a:r>
              <a:rPr lang="en-US"/>
              <a:t>3. Key communication dates</a:t>
            </a:r>
          </a:p>
          <a:p>
            <a:pPr marL="628650" lvl="1" indent="-171450">
              <a:buFont typeface="Arial" panose="020B0604020202020204" pitchFamily="34" charset="0"/>
              <a:buChar char="•"/>
            </a:pPr>
            <a:r>
              <a:rPr lang="en-US"/>
              <a:t>These are the primary communication touchpoints that we highlight; these should not change with the only exception being if you don’t have a pre-launch gateway article, you can delete that box. Make sure to adjust spacing.</a:t>
            </a:r>
          </a:p>
          <a:p>
            <a:pPr marL="628650" lvl="1" indent="-171450">
              <a:buFont typeface="Arial" panose="020B0604020202020204" pitchFamily="34" charset="0"/>
              <a:buChar char="•"/>
            </a:pPr>
            <a:r>
              <a:rPr lang="en-US"/>
              <a:t>Input date as mm/dd</a:t>
            </a:r>
          </a:p>
          <a:p>
            <a:pPr marL="628650" lvl="1" indent="-171450">
              <a:buFont typeface="Arial" panose="020B0604020202020204" pitchFamily="34" charset="0"/>
              <a:buChar char="•"/>
            </a:pPr>
            <a:r>
              <a:rPr lang="en-US"/>
              <a:t>When we start to have initiatives launch in 2021, please adjust to include the year in the text box (you may need to adjust the font size and/or the circle shape to make it all fit)</a:t>
            </a:r>
          </a:p>
          <a:p>
            <a:pPr marL="1143000" lvl="2" indent="-228600">
              <a:buAutoNum type="arabicPeriod"/>
            </a:pPr>
            <a:endParaRPr lang="en-US"/>
          </a:p>
          <a:p>
            <a:pPr marL="914400" lvl="2" indent="0">
              <a:buNone/>
            </a:pPr>
            <a:endParaRPr lang="en-US"/>
          </a:p>
        </p:txBody>
      </p:sp>
      <p:sp>
        <p:nvSpPr>
          <p:cNvPr id="4" name="Slide Number Placeholder 3"/>
          <p:cNvSpPr>
            <a:spLocks noGrp="1"/>
          </p:cNvSpPr>
          <p:nvPr>
            <p:ph type="sldNum" sz="quarter" idx="5"/>
          </p:nvPr>
        </p:nvSpPr>
        <p:spPr/>
        <p:txBody>
          <a:bodyPr/>
          <a:lstStyle/>
          <a:p>
            <a:fld id="{01DF5F1E-1650-45E2-B10C-C9B080DA89E5}" type="slidenum">
              <a:rPr lang="en-US" smtClean="0"/>
              <a:t>1</a:t>
            </a:fld>
            <a:endParaRPr lang="en-US"/>
          </a:p>
        </p:txBody>
      </p:sp>
    </p:spTree>
    <p:extLst>
      <p:ext uri="{BB962C8B-B14F-4D97-AF65-F5344CB8AC3E}">
        <p14:creationId xmlns:p14="http://schemas.microsoft.com/office/powerpoint/2010/main" val="3902345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DF5F1E-1650-45E2-B10C-C9B080DA89E5}" type="slidenum">
              <a:rPr lang="en-US" smtClean="0"/>
              <a:t>2</a:t>
            </a:fld>
            <a:endParaRPr lang="en-US"/>
          </a:p>
        </p:txBody>
      </p:sp>
    </p:spTree>
    <p:extLst>
      <p:ext uri="{BB962C8B-B14F-4D97-AF65-F5344CB8AC3E}">
        <p14:creationId xmlns:p14="http://schemas.microsoft.com/office/powerpoint/2010/main" val="1749532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DF5F1E-1650-45E2-B10C-C9B080DA89E5}" type="slidenum">
              <a:rPr lang="en-US" smtClean="0"/>
              <a:t>3</a:t>
            </a:fld>
            <a:endParaRPr lang="en-US"/>
          </a:p>
        </p:txBody>
      </p:sp>
    </p:spTree>
    <p:extLst>
      <p:ext uri="{BB962C8B-B14F-4D97-AF65-F5344CB8AC3E}">
        <p14:creationId xmlns:p14="http://schemas.microsoft.com/office/powerpoint/2010/main" val="1205323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DF5F1E-1650-45E2-B10C-C9B080DA89E5}" type="slidenum">
              <a:rPr lang="en-US" smtClean="0"/>
              <a:t>4</a:t>
            </a:fld>
            <a:endParaRPr lang="en-US"/>
          </a:p>
        </p:txBody>
      </p:sp>
    </p:spTree>
    <p:extLst>
      <p:ext uri="{BB962C8B-B14F-4D97-AF65-F5344CB8AC3E}">
        <p14:creationId xmlns:p14="http://schemas.microsoft.com/office/powerpoint/2010/main" val="621304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DF5F1E-1650-45E2-B10C-C9B080DA89E5}" type="slidenum">
              <a:rPr lang="en-US" smtClean="0"/>
              <a:t>5</a:t>
            </a:fld>
            <a:endParaRPr lang="en-US"/>
          </a:p>
        </p:txBody>
      </p:sp>
    </p:spTree>
    <p:extLst>
      <p:ext uri="{BB962C8B-B14F-4D97-AF65-F5344CB8AC3E}">
        <p14:creationId xmlns:p14="http://schemas.microsoft.com/office/powerpoint/2010/main" val="4053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p>
        </p:txBody>
      </p:sp>
      <p:sp>
        <p:nvSpPr>
          <p:cNvPr id="4" name="Date Placeholder 3"/>
          <p:cNvSpPr>
            <a:spLocks noGrp="1"/>
          </p:cNvSpPr>
          <p:nvPr>
            <p:ph type="dt" sz="half" idx="10"/>
          </p:nvPr>
        </p:nvSpPr>
        <p:spPr/>
        <p:txBody>
          <a:bodyPr/>
          <a:lstStyle/>
          <a:p>
            <a:fld id="{E3DA1444-2D25-49BD-A054-2CA0C34290C0}" type="datetime1">
              <a:rPr lang="en-US" smtClean="0"/>
              <a:t>11/30/2022</a:t>
            </a:fld>
            <a:endParaRPr lang="en-US"/>
          </a:p>
        </p:txBody>
      </p:sp>
      <p:sp>
        <p:nvSpPr>
          <p:cNvPr id="5" name="Footer Placeholder 4"/>
          <p:cNvSpPr>
            <a:spLocks noGrp="1"/>
          </p:cNvSpPr>
          <p:nvPr>
            <p:ph type="ftr" sz="quarter" idx="11"/>
          </p:nvPr>
        </p:nvSpPr>
        <p:spPr/>
        <p:txBody>
          <a:bodyPr/>
          <a:lstStyle/>
          <a:p>
            <a:r>
              <a:rPr lang="en-US"/>
              <a:t>Changes to the toolkit resources or communication timeline will be reflected in the Toolkit Library</a:t>
            </a:r>
          </a:p>
        </p:txBody>
      </p:sp>
      <p:sp>
        <p:nvSpPr>
          <p:cNvPr id="6" name="Slide Number Placeholder 5"/>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4187828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2CAE47-71EF-4257-B007-74D5216863EF}" type="datetime1">
              <a:rPr lang="en-US" smtClean="0"/>
              <a:t>11/30/2022</a:t>
            </a:fld>
            <a:endParaRPr lang="en-US"/>
          </a:p>
        </p:txBody>
      </p:sp>
      <p:sp>
        <p:nvSpPr>
          <p:cNvPr id="5" name="Footer Placeholder 4"/>
          <p:cNvSpPr>
            <a:spLocks noGrp="1"/>
          </p:cNvSpPr>
          <p:nvPr>
            <p:ph type="ftr" sz="quarter" idx="11"/>
          </p:nvPr>
        </p:nvSpPr>
        <p:spPr/>
        <p:txBody>
          <a:bodyPr/>
          <a:lstStyle/>
          <a:p>
            <a:r>
              <a:rPr lang="en-US"/>
              <a:t>Changes to the toolkit resources or communication timeline will be reflected in the Toolkit Library</a:t>
            </a:r>
          </a:p>
        </p:txBody>
      </p:sp>
      <p:sp>
        <p:nvSpPr>
          <p:cNvPr id="6" name="Slide Number Placeholder 5"/>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3058367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DA4B6A-2859-4AC6-949F-5ABF935052CA}" type="datetime1">
              <a:rPr lang="en-US" smtClean="0"/>
              <a:t>11/30/2022</a:t>
            </a:fld>
            <a:endParaRPr lang="en-US"/>
          </a:p>
        </p:txBody>
      </p:sp>
      <p:sp>
        <p:nvSpPr>
          <p:cNvPr id="5" name="Footer Placeholder 4"/>
          <p:cNvSpPr>
            <a:spLocks noGrp="1"/>
          </p:cNvSpPr>
          <p:nvPr>
            <p:ph type="ftr" sz="quarter" idx="11"/>
          </p:nvPr>
        </p:nvSpPr>
        <p:spPr/>
        <p:txBody>
          <a:bodyPr/>
          <a:lstStyle/>
          <a:p>
            <a:r>
              <a:rPr lang="en-US"/>
              <a:t>Changes to the toolkit resources or communication timeline will be reflected in the Toolkit Library</a:t>
            </a:r>
          </a:p>
        </p:txBody>
      </p:sp>
      <p:sp>
        <p:nvSpPr>
          <p:cNvPr id="6" name="Slide Number Placeholder 5"/>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156966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2E6CA9-F37A-4187-B75F-B791DEC92472}" type="datetime1">
              <a:rPr lang="en-US" smtClean="0"/>
              <a:t>11/30/2022</a:t>
            </a:fld>
            <a:endParaRPr lang="en-US"/>
          </a:p>
        </p:txBody>
      </p:sp>
      <p:sp>
        <p:nvSpPr>
          <p:cNvPr id="5" name="Footer Placeholder 4"/>
          <p:cNvSpPr>
            <a:spLocks noGrp="1"/>
          </p:cNvSpPr>
          <p:nvPr>
            <p:ph type="ftr" sz="quarter" idx="11"/>
          </p:nvPr>
        </p:nvSpPr>
        <p:spPr/>
        <p:txBody>
          <a:bodyPr/>
          <a:lstStyle/>
          <a:p>
            <a:r>
              <a:rPr lang="en-US"/>
              <a:t>Changes to the toolkit resources or communication timeline will be reflected in the Toolkit Library</a:t>
            </a:r>
          </a:p>
        </p:txBody>
      </p:sp>
      <p:sp>
        <p:nvSpPr>
          <p:cNvPr id="6" name="Slide Number Placeholder 5"/>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28802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98F9CC-83EC-4AC6-93FC-3229ECD839D1}" type="datetime1">
              <a:rPr lang="en-US" smtClean="0"/>
              <a:t>11/30/2022</a:t>
            </a:fld>
            <a:endParaRPr lang="en-US"/>
          </a:p>
        </p:txBody>
      </p:sp>
      <p:sp>
        <p:nvSpPr>
          <p:cNvPr id="5" name="Footer Placeholder 4"/>
          <p:cNvSpPr>
            <a:spLocks noGrp="1"/>
          </p:cNvSpPr>
          <p:nvPr>
            <p:ph type="ftr" sz="quarter" idx="11"/>
          </p:nvPr>
        </p:nvSpPr>
        <p:spPr/>
        <p:txBody>
          <a:bodyPr/>
          <a:lstStyle/>
          <a:p>
            <a:r>
              <a:rPr lang="en-US"/>
              <a:t>Changes to the toolkit resources or communication timeline will be reflected in the Toolkit Library</a:t>
            </a:r>
          </a:p>
        </p:txBody>
      </p:sp>
      <p:sp>
        <p:nvSpPr>
          <p:cNvPr id="6" name="Slide Number Placeholder 5"/>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1054089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F9FFA5-5D0C-426D-8F67-CA02BBAE130A}" type="datetime1">
              <a:rPr lang="en-US" smtClean="0"/>
              <a:t>11/30/2022</a:t>
            </a:fld>
            <a:endParaRPr lang="en-US"/>
          </a:p>
        </p:txBody>
      </p:sp>
      <p:sp>
        <p:nvSpPr>
          <p:cNvPr id="6" name="Footer Placeholder 5"/>
          <p:cNvSpPr>
            <a:spLocks noGrp="1"/>
          </p:cNvSpPr>
          <p:nvPr>
            <p:ph type="ftr" sz="quarter" idx="11"/>
          </p:nvPr>
        </p:nvSpPr>
        <p:spPr/>
        <p:txBody>
          <a:bodyPr/>
          <a:lstStyle/>
          <a:p>
            <a:r>
              <a:rPr lang="en-US"/>
              <a:t>Changes to the toolkit resources or communication timeline will be reflected in the Toolkit Library</a:t>
            </a:r>
          </a:p>
        </p:txBody>
      </p:sp>
      <p:sp>
        <p:nvSpPr>
          <p:cNvPr id="7" name="Slide Number Placeholder 6"/>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1186671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192CA14-E1D3-4538-A510-709C651EF027}" type="datetime1">
              <a:rPr lang="en-US" smtClean="0"/>
              <a:t>11/30/2022</a:t>
            </a:fld>
            <a:endParaRPr lang="en-US"/>
          </a:p>
        </p:txBody>
      </p:sp>
      <p:sp>
        <p:nvSpPr>
          <p:cNvPr id="8" name="Footer Placeholder 7"/>
          <p:cNvSpPr>
            <a:spLocks noGrp="1"/>
          </p:cNvSpPr>
          <p:nvPr>
            <p:ph type="ftr" sz="quarter" idx="11"/>
          </p:nvPr>
        </p:nvSpPr>
        <p:spPr/>
        <p:txBody>
          <a:bodyPr/>
          <a:lstStyle/>
          <a:p>
            <a:r>
              <a:rPr lang="en-US"/>
              <a:t>Changes to the toolkit resources or communication timeline will be reflected in the Toolkit Library</a:t>
            </a:r>
          </a:p>
        </p:txBody>
      </p:sp>
      <p:sp>
        <p:nvSpPr>
          <p:cNvPr id="9" name="Slide Number Placeholder 8"/>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1003335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C284E3-A0AE-446F-BA03-FAB4ADEE8505}" type="datetime1">
              <a:rPr lang="en-US" smtClean="0"/>
              <a:t>11/30/2022</a:t>
            </a:fld>
            <a:endParaRPr lang="en-US"/>
          </a:p>
        </p:txBody>
      </p:sp>
      <p:sp>
        <p:nvSpPr>
          <p:cNvPr id="4" name="Footer Placeholder 3"/>
          <p:cNvSpPr>
            <a:spLocks noGrp="1"/>
          </p:cNvSpPr>
          <p:nvPr>
            <p:ph type="ftr" sz="quarter" idx="11"/>
          </p:nvPr>
        </p:nvSpPr>
        <p:spPr/>
        <p:txBody>
          <a:bodyPr/>
          <a:lstStyle/>
          <a:p>
            <a:r>
              <a:rPr lang="en-US"/>
              <a:t>Changes to the toolkit resources or communication timeline will be reflected in the Toolkit Library</a:t>
            </a:r>
          </a:p>
        </p:txBody>
      </p:sp>
      <p:sp>
        <p:nvSpPr>
          <p:cNvPr id="5" name="Slide Number Placeholder 4"/>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273978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8D7CBD-0FA5-4376-8A9D-54385D85EBE3}" type="datetime1">
              <a:rPr lang="en-US" smtClean="0"/>
              <a:t>11/30/2022</a:t>
            </a:fld>
            <a:endParaRPr lang="en-US"/>
          </a:p>
        </p:txBody>
      </p:sp>
      <p:sp>
        <p:nvSpPr>
          <p:cNvPr id="3" name="Footer Placeholder 2"/>
          <p:cNvSpPr>
            <a:spLocks noGrp="1"/>
          </p:cNvSpPr>
          <p:nvPr>
            <p:ph type="ftr" sz="quarter" idx="11"/>
          </p:nvPr>
        </p:nvSpPr>
        <p:spPr/>
        <p:txBody>
          <a:bodyPr/>
          <a:lstStyle/>
          <a:p>
            <a:r>
              <a:rPr lang="en-US"/>
              <a:t>Changes to the toolkit resources or communication timeline will be reflected in the Toolkit Library</a:t>
            </a:r>
          </a:p>
        </p:txBody>
      </p:sp>
      <p:sp>
        <p:nvSpPr>
          <p:cNvPr id="4" name="Slide Number Placeholder 3"/>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277863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087B2BA8-6BB4-4AA0-A2DD-473FEDF1D744}" type="datetime1">
              <a:rPr lang="en-US" smtClean="0"/>
              <a:t>11/30/2022</a:t>
            </a:fld>
            <a:endParaRPr lang="en-US"/>
          </a:p>
        </p:txBody>
      </p:sp>
      <p:sp>
        <p:nvSpPr>
          <p:cNvPr id="6" name="Footer Placeholder 5"/>
          <p:cNvSpPr>
            <a:spLocks noGrp="1"/>
          </p:cNvSpPr>
          <p:nvPr>
            <p:ph type="ftr" sz="quarter" idx="11"/>
          </p:nvPr>
        </p:nvSpPr>
        <p:spPr/>
        <p:txBody>
          <a:bodyPr/>
          <a:lstStyle/>
          <a:p>
            <a:r>
              <a:rPr lang="en-US"/>
              <a:t>Changes to the toolkit resources or communication timeline will be reflected in the Toolkit Library</a:t>
            </a:r>
          </a:p>
        </p:txBody>
      </p:sp>
      <p:sp>
        <p:nvSpPr>
          <p:cNvPr id="7" name="Slide Number Placeholder 6"/>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332809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FBD02115-0FBB-4D6D-A31E-76B6DF497C72}" type="datetime1">
              <a:rPr lang="en-US" smtClean="0"/>
              <a:t>11/30/2022</a:t>
            </a:fld>
            <a:endParaRPr lang="en-US"/>
          </a:p>
        </p:txBody>
      </p:sp>
      <p:sp>
        <p:nvSpPr>
          <p:cNvPr id="6" name="Footer Placeholder 5"/>
          <p:cNvSpPr>
            <a:spLocks noGrp="1"/>
          </p:cNvSpPr>
          <p:nvPr>
            <p:ph type="ftr" sz="quarter" idx="11"/>
          </p:nvPr>
        </p:nvSpPr>
        <p:spPr/>
        <p:txBody>
          <a:bodyPr/>
          <a:lstStyle/>
          <a:p>
            <a:r>
              <a:rPr lang="en-US"/>
              <a:t>Changes to the toolkit resources or communication timeline will be reflected in the Toolkit Library</a:t>
            </a:r>
          </a:p>
        </p:txBody>
      </p:sp>
      <p:sp>
        <p:nvSpPr>
          <p:cNvPr id="7" name="Slide Number Placeholder 6"/>
          <p:cNvSpPr>
            <a:spLocks noGrp="1"/>
          </p:cNvSpPr>
          <p:nvPr>
            <p:ph type="sldNum" sz="quarter" idx="12"/>
          </p:nvPr>
        </p:nvSpPr>
        <p:spPr/>
        <p:txBody>
          <a:bodyPr/>
          <a:lstStyle/>
          <a:p>
            <a:fld id="{1412F58F-5DC3-4A29-A250-BD7882346336}" type="slidenum">
              <a:rPr lang="en-US" smtClean="0"/>
              <a:t>‹#›</a:t>
            </a:fld>
            <a:endParaRPr lang="en-US"/>
          </a:p>
        </p:txBody>
      </p:sp>
    </p:spTree>
    <p:extLst>
      <p:ext uri="{BB962C8B-B14F-4D97-AF65-F5344CB8AC3E}">
        <p14:creationId xmlns:p14="http://schemas.microsoft.com/office/powerpoint/2010/main" val="344621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C6F4672A-13C2-4314-A8F6-0749613579CC}" type="datetime1">
              <a:rPr lang="en-US" smtClean="0"/>
              <a:t>11/30/2022</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r>
              <a:rPr lang="en-US"/>
              <a:t>Changes to the toolkit resources or communication timeline will be reflected in the Toolkit Library</a:t>
            </a: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1412F58F-5DC3-4A29-A250-BD7882346336}" type="slidenum">
              <a:rPr lang="en-US" smtClean="0"/>
              <a:t>‹#›</a:t>
            </a:fld>
            <a:endParaRPr lang="en-US"/>
          </a:p>
        </p:txBody>
      </p:sp>
    </p:spTree>
    <p:extLst>
      <p:ext uri="{BB962C8B-B14F-4D97-AF65-F5344CB8AC3E}">
        <p14:creationId xmlns:p14="http://schemas.microsoft.com/office/powerpoint/2010/main" val="3124419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notesSlide" Target="../notesSlides/notesSlide1.xml"/><Relationship Id="rId7"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hyperlink" Target="https://agencygateway1.allstate.com/wps/myportal/id/122743" TargetMode="External"/><Relationship Id="rId13" Type="http://schemas.openxmlformats.org/officeDocument/2006/relationships/hyperlink" Target="https://allstatecloud.sharepoint.com/sites/DSPD_GTM_Toolkit_Library/Style%20Library/Forms/AllItems.aspx" TargetMode="External"/><Relationship Id="rId3" Type="http://schemas.openxmlformats.org/officeDocument/2006/relationships/notesSlide" Target="../notesSlides/notesSlide2.xml"/><Relationship Id="rId7" Type="http://schemas.openxmlformats.org/officeDocument/2006/relationships/hyperlink" Target="https://agencygateway1.allstate.com/wps/myportal/id/118831" TargetMode="External"/><Relationship Id="rId12" Type="http://schemas.openxmlformats.org/officeDocument/2006/relationships/hyperlink" Target="https://agencygateway.allstate.com/wps/myportal/id/171386" TargetMode="Externa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hyperlink" Target="https://agencygateway.allstate.com/wps/myportal/id/194553" TargetMode="External"/><Relationship Id="rId11" Type="http://schemas.openxmlformats.org/officeDocument/2006/relationships/hyperlink" Target="http://eoffice/read_article.aspx?id=183825" TargetMode="External"/><Relationship Id="rId5" Type="http://schemas.openxmlformats.org/officeDocument/2006/relationships/hyperlink" Target="https://allstatecloud.sharepoint.com/sites/Product_Positioning_Field_Communication/Shared%20Documents/Auto/Drivewise/Advanced%20Drivewise%20Pricing%20-%20NY/new_york_ADP_faqs_final.docx?d=w0988d5872c974762b0f3f6a614405a55" TargetMode="External"/><Relationship Id="rId10" Type="http://schemas.openxmlformats.org/officeDocument/2006/relationships/hyperlink" Target="https://allstatecloud.sharepoint.com/sites/Product_Positioning_Field_Communication/Shared%20Documents/Auto/Drivewise/Advanced%20Drivewise%20Pricing%20-%20NY/Drivewise_Training_New%20York_Final.pptx?d=wb9b01cc9027e4d79aaa0bd0f17247277" TargetMode="External"/><Relationship Id="rId4" Type="http://schemas.openxmlformats.org/officeDocument/2006/relationships/hyperlink" Target="https://allstatecloud.sharepoint.com/sites/Product_Positioning_Field_Communication/Shared%20Documents/Auto/Drivewise/Advanced%20Drivewise%20Pricing%20-%20NY/new_york_ADP_key_messages_final.docx?d=wb9892114a8434d59b71ad32fc6fd9982" TargetMode="External"/><Relationship Id="rId9" Type="http://schemas.openxmlformats.org/officeDocument/2006/relationships/hyperlink" Target="https://allstatecloud.sharepoint.com/sites/Product_Positioning_Field_Communication/Shared%20Documents/Auto/Drivewise/Advanced%20Drivewise%20Pricing%20-%20NY/NY_ADP_Virtual_Walking_DeckV1.pptx?d=wab6138fef1f8416eafb15354e5cb2805" TargetMode="External"/><Relationship Id="rId14" Type="http://schemas.openxmlformats.org/officeDocument/2006/relationships/hyperlink" Target="https://urldefense.com/v3/__https:/r20.rs6.net/tn.jsp?f=001uCd_m90CEwglkUVUNGn9cAhctwCpgpHx-tchlByskfJ53RCMELpfB6bLjtEgY7kpxUq80K9l9ydwnkPFX0D8ZIb3uej0gt-t9DvBhcpRKnfHPYEiFEcCDCpW87w1wYRYrwqtCNawc7iyZor1hgNHcwQbOxQnarFs2bcxBsfYhWy3lswqHNF3-F2EIf4ufoGjPPeMaLdO9-o8VLjC4g7jA7PY3Hkj1q-xefhhqr3SF9CZSRvQ4CFMUzRbL6gKelYD4XK7A3UEBUs=&amp;c=YH3hsYjqicbRiZ3Yme8KfdKmYtwv9xf_AfS33Q_B6EqbzlG9goX1Ug==&amp;ch=bvzCGKi_N_v-ISM9Oi9KwAX03gBbha6GxODpFZm7apQXHWDTp3WbQw==__;!!IIU9BLNPZ2ob!fQmx6HxCEqlU9kHnSlCImI9DsmP_w3ZFgteOBUE9vJwS7NqoUdFdKB5-O-pDQaxVgJo$"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agencygateway.allstate.com/wps/myportal/id/195580" TargetMode="External"/><Relationship Id="rId3" Type="http://schemas.openxmlformats.org/officeDocument/2006/relationships/notesSlide" Target="../notesSlides/notesSlide3.xml"/><Relationship Id="rId7" Type="http://schemas.openxmlformats.org/officeDocument/2006/relationships/hyperlink" Target="https://agencygateway.allstate.com/wps/myportal/id/184153" TargetMode="Externa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hyperlink" Target="https://agencygateway.allstate.com/wps/myportal/id/171765" TargetMode="External"/><Relationship Id="rId5" Type="http://schemas.openxmlformats.org/officeDocument/2006/relationships/hyperlink" Target="https://agencygateway.allstate.com/wps/myportal/id/171386" TargetMode="External"/><Relationship Id="rId4" Type="http://schemas.openxmlformats.org/officeDocument/2006/relationships/hyperlink" Target="https://allstatecloud.sharepoint.com/sites/Product_Positioning_Field_Communication/Shared%20Documents/Auto/Drivewise/Advanced%20Drivewise%20Pricing%20-%20NY/new_york_ADP_faqs_final.docx?d=w0988d5872c974762b0f3f6a614405a55"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hyperlink" Target="https://allstatecloud.sharepoint.com/sites/Product_Positioning_Field_Communication/Shared%20Documents/Auto/Drivewise/Advanced%20Drivewise%20Pricing%20-%20NY/x74004%20-%2010.28.21%20update%20-%20Clean.docx?d=w1260aaa1a7074581a4e82e4370ff1a7f" TargetMode="External"/><Relationship Id="rId4" Type="http://schemas.openxmlformats.org/officeDocument/2006/relationships/hyperlink" Target="https://allstatecloud.sharepoint.com/sites/Product_Positioning_Field_Communication/Shared%20Documents/Auto/Drivewise/Advanced%20Drivewise%20Pricing%20-%20NY/Drivewise_NY_ADP_Gateway_ComingSoon.docx?d=wddf13880697f469c8924290474adf79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allstatecloud.sharepoint.com/sites/Product_Positioning_Field_Communication/Shared%20Documents/Auto/Drivewise/Advanced%20Drivewise%20Pricing%20-%20NY/NY_ADP_Agency_Newsletter.docx?d=wce80f5169f1141ce9bf350ccae8dce16" TargetMode="External"/><Relationship Id="rId3" Type="http://schemas.openxmlformats.org/officeDocument/2006/relationships/notesSlide" Target="../notesSlides/notesSlide5.xml"/><Relationship Id="rId7" Type="http://schemas.openxmlformats.org/officeDocument/2006/relationships/hyperlink" Target="https://allstatecloud.sharepoint.com/sites/Product_Positioning_Field_Communication/Shared%20Documents/Auto/Drivewise/Advanced%20Drivewise%20Pricing%20-%20NY/NY_ADP_HO_Support.docx?d=w3f06d920a3814322a46d5674482545ee" TargetMode="External"/><Relationship Id="rId12" Type="http://schemas.openxmlformats.org/officeDocument/2006/relationships/hyperlink" Target="https://allstatecloud.sharepoint.com/sites/Product_Positioning_Field_Communication/Shared%20Documents/Auto/Drivewise/Advanced%20Drivewise%20Pricing%20-%20NY/Launch%20Comms/NY_ADP_Agency_Newsletter_Launch.docx?d=w9e1c1e344c634dc1af005c8f22495f07" TargetMode="Externa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hyperlink" Target="https://allstatecloud.sharepoint.com/sites/Product_Positioning_Field_Communication/Shared%20Documents/Auto/Drivewise/Advanced%20Drivewise%20Pricing%20-%20NY/Drivewise_NY_ADP_Gateway_ComingSoon.docx?d=wddf13880697f469c8924290474adf791" TargetMode="External"/><Relationship Id="rId11" Type="http://schemas.openxmlformats.org/officeDocument/2006/relationships/hyperlink" Target="https://allstatecloud.sharepoint.com/sites/Product_Positioning_Field_Communication/Shared%20Documents/Auto/Drivewise/Advanced%20Drivewise%20Pricing%20-%20NY/Launch%20Comms/Drivewise_NY_ADP_eOffice_Launch.docx?d=we67030a7b4814936adc15cdd0d9984e4" TargetMode="External"/><Relationship Id="rId5" Type="http://schemas.openxmlformats.org/officeDocument/2006/relationships/hyperlink" Target="https://allstatecloud.sharepoint.com/sites/Product_Positioning_Field_Communication/Shared%20Documents/Auto/Drivewise/Advanced%20Drivewise%20Pricing%20-%20NY/Drivewise_NY_ADP_eOffice_ComingSoon.docx?d=w8ff3afc8f6724adfb6f377b92186e622" TargetMode="External"/><Relationship Id="rId10" Type="http://schemas.openxmlformats.org/officeDocument/2006/relationships/hyperlink" Target="https://allstatecloud.sharepoint.com/sites/Product_Positioning_Field_Communication/Shared%20Documents/Auto/Drivewise/Advanced%20Drivewise%20Pricing%20-%20NY/Launch%20Comms/NY_ADP_HO_Support_Launch.docx?d=w8027d30f638f49d3b3a8476a75e4a18e" TargetMode="External"/><Relationship Id="rId4" Type="http://schemas.openxmlformats.org/officeDocument/2006/relationships/hyperlink" Target="https://allstatecloud.sharepoint.com/sites/Product_Positioning_Field_Communication/Shared%20Documents/Auto/Drivewise/Advanced%20Drivewise%20Pricing%20-%20NY/NY_ADP_ZOWNewsletter.docx?d=w5847cb4099be49739bce8fa5a5f369b1" TargetMode="External"/><Relationship Id="rId9" Type="http://schemas.openxmlformats.org/officeDocument/2006/relationships/hyperlink" Target="https://allstatecloud.sharepoint.com/sites/Product_Positioning_Field_Communication/Shared%20Documents/Auto/Drivewise/Advanced%20Drivewise%20Pricing%20-%20NY/Launch%20Comms/NY_ADP_ZOWNewsletter_Launch.docx?d=w29674741ea5c422e9a7d7e4609734dc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FBADC66-0AF5-4A46-8D3B-DAD954F3EA1B}"/>
              </a:ext>
            </a:extLst>
          </p:cNvPr>
          <p:cNvSpPr/>
          <p:nvPr/>
        </p:nvSpPr>
        <p:spPr>
          <a:xfrm>
            <a:off x="-18338" y="5128775"/>
            <a:ext cx="10058400" cy="1166989"/>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7" name="Group 126">
            <a:extLst>
              <a:ext uri="{FF2B5EF4-FFF2-40B4-BE49-F238E27FC236}">
                <a16:creationId xmlns:a16="http://schemas.microsoft.com/office/drawing/2014/main" id="{121DF3A9-8939-4A60-AE75-585C52FC2C0C}"/>
              </a:ext>
            </a:extLst>
          </p:cNvPr>
          <p:cNvGrpSpPr/>
          <p:nvPr/>
        </p:nvGrpSpPr>
        <p:grpSpPr>
          <a:xfrm>
            <a:off x="35170" y="4842377"/>
            <a:ext cx="3280577" cy="282515"/>
            <a:chOff x="18568742" y="2528162"/>
            <a:chExt cx="3280577" cy="282515"/>
          </a:xfrm>
        </p:grpSpPr>
        <p:grpSp>
          <p:nvGrpSpPr>
            <p:cNvPr id="131" name="Group 130">
              <a:extLst>
                <a:ext uri="{FF2B5EF4-FFF2-40B4-BE49-F238E27FC236}">
                  <a16:creationId xmlns:a16="http://schemas.microsoft.com/office/drawing/2014/main" id="{F5344561-664A-432B-912A-C152B01EC02A}"/>
                </a:ext>
              </a:extLst>
            </p:cNvPr>
            <p:cNvGrpSpPr/>
            <p:nvPr/>
          </p:nvGrpSpPr>
          <p:grpSpPr>
            <a:xfrm>
              <a:off x="18568742" y="2528162"/>
              <a:ext cx="1047233" cy="261610"/>
              <a:chOff x="3738097" y="6163514"/>
              <a:chExt cx="1034108" cy="356666"/>
            </a:xfrm>
          </p:grpSpPr>
          <p:sp>
            <p:nvSpPr>
              <p:cNvPr id="147" name="TextBox 146">
                <a:extLst>
                  <a:ext uri="{FF2B5EF4-FFF2-40B4-BE49-F238E27FC236}">
                    <a16:creationId xmlns:a16="http://schemas.microsoft.com/office/drawing/2014/main" id="{DABF684F-8E27-4167-90D5-66722925924A}"/>
                  </a:ext>
                </a:extLst>
              </p:cNvPr>
              <p:cNvSpPr txBox="1"/>
              <p:nvPr/>
            </p:nvSpPr>
            <p:spPr>
              <a:xfrm>
                <a:off x="3738097" y="6163514"/>
                <a:ext cx="992021" cy="356666"/>
              </a:xfrm>
              <a:prstGeom prst="rect">
                <a:avLst/>
              </a:prstGeom>
              <a:noFill/>
            </p:spPr>
            <p:txBody>
              <a:bodyPr wrap="square" rtlCol="0">
                <a:spAutoFit/>
              </a:bodyPr>
              <a:lstStyle/>
              <a:p>
                <a:pPr defTabSz="582913">
                  <a:defRPr/>
                </a:pPr>
                <a:r>
                  <a:rPr lang="en-US" sz="1100">
                    <a:solidFill>
                      <a:prstClr val="black"/>
                    </a:solidFill>
                    <a:latin typeface="Arial" panose="020B0604020202020204" pitchFamily="34" charset="0"/>
                    <a:cs typeface="Arial" panose="020B0604020202020204" pitchFamily="34" charset="0"/>
                  </a:rPr>
                  <a:t>Complete</a:t>
                </a:r>
                <a:endParaRPr lang="en-US" sz="1100">
                  <a:solidFill>
                    <a:srgbClr val="002060"/>
                  </a:solidFill>
                  <a:latin typeface="Arial" panose="020B0604020202020204" pitchFamily="34" charset="0"/>
                  <a:cs typeface="Arial" panose="020B0604020202020204" pitchFamily="34" charset="0"/>
                </a:endParaRPr>
              </a:p>
            </p:txBody>
          </p:sp>
          <p:sp>
            <p:nvSpPr>
              <p:cNvPr id="148" name="Oval 147">
                <a:extLst>
                  <a:ext uri="{FF2B5EF4-FFF2-40B4-BE49-F238E27FC236}">
                    <a16:creationId xmlns:a16="http://schemas.microsoft.com/office/drawing/2014/main" id="{1352FC62-B776-4E63-880D-1508354AAFD2}"/>
                  </a:ext>
                </a:extLst>
              </p:cNvPr>
              <p:cNvSpPr>
                <a:spLocks noChangeAspect="1"/>
              </p:cNvSpPr>
              <p:nvPr/>
            </p:nvSpPr>
            <p:spPr>
              <a:xfrm>
                <a:off x="4526677" y="6218063"/>
                <a:ext cx="245528" cy="205937"/>
              </a:xfrm>
              <a:prstGeom prst="ellipse">
                <a:avLst/>
              </a:prstGeom>
              <a:solidFill>
                <a:srgbClr val="1666AF"/>
              </a:solidFill>
              <a:ln>
                <a:solidFill>
                  <a:srgbClr val="1666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2913">
                  <a:defRPr/>
                </a:pPr>
                <a:endParaRPr lang="en-US" sz="447">
                  <a:solidFill>
                    <a:prstClr val="white"/>
                  </a:solidFill>
                  <a:latin typeface="Arial" panose="020B0604020202020204" pitchFamily="34" charset="0"/>
                  <a:cs typeface="Arial" panose="020B0604020202020204" pitchFamily="34" charset="0"/>
                </a:endParaRPr>
              </a:p>
            </p:txBody>
          </p:sp>
        </p:grpSp>
        <p:grpSp>
          <p:nvGrpSpPr>
            <p:cNvPr id="133" name="Group 132">
              <a:extLst>
                <a:ext uri="{FF2B5EF4-FFF2-40B4-BE49-F238E27FC236}">
                  <a16:creationId xmlns:a16="http://schemas.microsoft.com/office/drawing/2014/main" id="{35168872-10A6-49EF-83FF-298DBDF9493C}"/>
                </a:ext>
              </a:extLst>
            </p:cNvPr>
            <p:cNvGrpSpPr/>
            <p:nvPr/>
          </p:nvGrpSpPr>
          <p:grpSpPr>
            <a:xfrm>
              <a:off x="19807463" y="2536144"/>
              <a:ext cx="1023449" cy="261610"/>
              <a:chOff x="3423816" y="6493837"/>
              <a:chExt cx="1010623" cy="356666"/>
            </a:xfrm>
          </p:grpSpPr>
          <p:sp>
            <p:nvSpPr>
              <p:cNvPr id="145" name="Oval 144">
                <a:extLst>
                  <a:ext uri="{FF2B5EF4-FFF2-40B4-BE49-F238E27FC236}">
                    <a16:creationId xmlns:a16="http://schemas.microsoft.com/office/drawing/2014/main" id="{71D857C7-27D9-4228-B970-3BFBA12DC90D}"/>
                  </a:ext>
                </a:extLst>
              </p:cNvPr>
              <p:cNvSpPr>
                <a:spLocks noChangeAspect="1"/>
              </p:cNvSpPr>
              <p:nvPr/>
            </p:nvSpPr>
            <p:spPr>
              <a:xfrm>
                <a:off x="4185587" y="6564897"/>
                <a:ext cx="245528" cy="205937"/>
              </a:xfrm>
              <a:prstGeom prst="ellipse">
                <a:avLst/>
              </a:prstGeom>
              <a:solidFill>
                <a:srgbClr val="72B3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2913">
                  <a:defRPr/>
                </a:pPr>
                <a:endParaRPr lang="en-US" sz="447">
                  <a:solidFill>
                    <a:prstClr val="white"/>
                  </a:solidFill>
                  <a:latin typeface="Arial" panose="020B0604020202020204" pitchFamily="34" charset="0"/>
                  <a:cs typeface="Arial" panose="020B0604020202020204" pitchFamily="34" charset="0"/>
                </a:endParaRPr>
              </a:p>
            </p:txBody>
          </p:sp>
          <p:sp>
            <p:nvSpPr>
              <p:cNvPr id="146" name="TextBox 145">
                <a:extLst>
                  <a:ext uri="{FF2B5EF4-FFF2-40B4-BE49-F238E27FC236}">
                    <a16:creationId xmlns:a16="http://schemas.microsoft.com/office/drawing/2014/main" id="{F9856B33-5C58-4C02-9D00-76202CA4FAC1}"/>
                  </a:ext>
                </a:extLst>
              </p:cNvPr>
              <p:cNvSpPr txBox="1"/>
              <p:nvPr/>
            </p:nvSpPr>
            <p:spPr>
              <a:xfrm>
                <a:off x="3423816" y="6493837"/>
                <a:ext cx="1010623" cy="356666"/>
              </a:xfrm>
              <a:prstGeom prst="rect">
                <a:avLst/>
              </a:prstGeom>
              <a:noFill/>
              <a:ln>
                <a:noFill/>
              </a:ln>
            </p:spPr>
            <p:txBody>
              <a:bodyPr wrap="square" rtlCol="0">
                <a:spAutoFit/>
              </a:bodyPr>
              <a:lstStyle/>
              <a:p>
                <a:pPr defTabSz="582913">
                  <a:defRPr/>
                </a:pPr>
                <a:r>
                  <a:rPr lang="en-US" sz="1100">
                    <a:solidFill>
                      <a:prstClr val="black"/>
                    </a:solidFill>
                    <a:latin typeface="Arial" panose="020B0604020202020204" pitchFamily="34" charset="0"/>
                    <a:cs typeface="Arial" panose="020B0604020202020204" pitchFamily="34" charset="0"/>
                  </a:rPr>
                  <a:t>Expected</a:t>
                </a:r>
                <a:r>
                  <a:rPr lang="en-US" sz="1100">
                    <a:solidFill>
                      <a:prstClr val="black"/>
                    </a:solidFill>
                    <a:cs typeface="Arial" panose="020B0604020202020204" pitchFamily="34" charset="0"/>
                  </a:rPr>
                  <a:t> </a:t>
                </a:r>
                <a:endParaRPr lang="en-US" sz="1100">
                  <a:solidFill>
                    <a:srgbClr val="002060"/>
                  </a:solidFill>
                  <a:cs typeface="Arial" panose="020B0604020202020204" pitchFamily="34" charset="0"/>
                </a:endParaRPr>
              </a:p>
            </p:txBody>
          </p:sp>
        </p:grpSp>
        <p:grpSp>
          <p:nvGrpSpPr>
            <p:cNvPr id="135" name="Group 134">
              <a:extLst>
                <a:ext uri="{FF2B5EF4-FFF2-40B4-BE49-F238E27FC236}">
                  <a16:creationId xmlns:a16="http://schemas.microsoft.com/office/drawing/2014/main" id="{67E4B083-E070-4426-9388-3BF4554559A0}"/>
                </a:ext>
              </a:extLst>
            </p:cNvPr>
            <p:cNvGrpSpPr/>
            <p:nvPr/>
          </p:nvGrpSpPr>
          <p:grpSpPr>
            <a:xfrm>
              <a:off x="20698353" y="2549067"/>
              <a:ext cx="1150966" cy="261610"/>
              <a:chOff x="3140363" y="6832819"/>
              <a:chExt cx="1136542" cy="356666"/>
            </a:xfrm>
          </p:grpSpPr>
          <p:sp>
            <p:nvSpPr>
              <p:cNvPr id="136" name="Oval 135">
                <a:extLst>
                  <a:ext uri="{FF2B5EF4-FFF2-40B4-BE49-F238E27FC236}">
                    <a16:creationId xmlns:a16="http://schemas.microsoft.com/office/drawing/2014/main" id="{09F0A5C6-32DB-4B52-BDDE-4AE00E8403AE}"/>
                  </a:ext>
                </a:extLst>
              </p:cNvPr>
              <p:cNvSpPr>
                <a:spLocks noChangeAspect="1"/>
              </p:cNvSpPr>
              <p:nvPr/>
            </p:nvSpPr>
            <p:spPr>
              <a:xfrm>
                <a:off x="4031377" y="6882294"/>
                <a:ext cx="245528" cy="205937"/>
              </a:xfrm>
              <a:prstGeom prst="ellipse">
                <a:avLst/>
              </a:prstGeom>
              <a:solidFill>
                <a:srgbClr val="FF8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2913">
                  <a:defRPr/>
                </a:pPr>
                <a:endParaRPr lang="en-US" sz="447">
                  <a:solidFill>
                    <a:prstClr val="white"/>
                  </a:solidFill>
                  <a:latin typeface="Arial" panose="020B0604020202020204" pitchFamily="34" charset="0"/>
                  <a:cs typeface="Arial" panose="020B0604020202020204" pitchFamily="34" charset="0"/>
                </a:endParaRPr>
              </a:p>
            </p:txBody>
          </p:sp>
          <p:sp>
            <p:nvSpPr>
              <p:cNvPr id="141" name="TextBox 140">
                <a:extLst>
                  <a:ext uri="{FF2B5EF4-FFF2-40B4-BE49-F238E27FC236}">
                    <a16:creationId xmlns:a16="http://schemas.microsoft.com/office/drawing/2014/main" id="{18E01A23-68F6-47B7-A6AB-16B1D67E64BE}"/>
                  </a:ext>
                </a:extLst>
              </p:cNvPr>
              <p:cNvSpPr txBox="1"/>
              <p:nvPr/>
            </p:nvSpPr>
            <p:spPr>
              <a:xfrm>
                <a:off x="3140363" y="6832819"/>
                <a:ext cx="887948" cy="356666"/>
              </a:xfrm>
              <a:prstGeom prst="rect">
                <a:avLst/>
              </a:prstGeom>
              <a:noFill/>
            </p:spPr>
            <p:txBody>
              <a:bodyPr wrap="square" rtlCol="0">
                <a:spAutoFit/>
              </a:bodyPr>
              <a:lstStyle/>
              <a:p>
                <a:pPr algn="r" defTabSz="582913">
                  <a:defRPr/>
                </a:pPr>
                <a:r>
                  <a:rPr lang="en-US" sz="1100">
                    <a:solidFill>
                      <a:prstClr val="black"/>
                    </a:solidFill>
                    <a:latin typeface="Arial" panose="020B0604020202020204" pitchFamily="34" charset="0"/>
                    <a:cs typeface="Arial" panose="020B0604020202020204" pitchFamily="34" charset="0"/>
                  </a:rPr>
                  <a:t>Launch</a:t>
                </a:r>
                <a:r>
                  <a:rPr lang="en-US" sz="1100">
                    <a:solidFill>
                      <a:prstClr val="black"/>
                    </a:solidFill>
                    <a:cs typeface="Arial" panose="020B0604020202020204" pitchFamily="34" charset="0"/>
                  </a:rPr>
                  <a:t> </a:t>
                </a:r>
                <a:endParaRPr lang="en-US" sz="1100">
                  <a:solidFill>
                    <a:srgbClr val="002060"/>
                  </a:solidFill>
                  <a:cs typeface="Arial" panose="020B0604020202020204" pitchFamily="34" charset="0"/>
                </a:endParaRPr>
              </a:p>
            </p:txBody>
          </p:sp>
        </p:grpSp>
      </p:grpSp>
      <p:sp>
        <p:nvSpPr>
          <p:cNvPr id="4" name="TextBox 3">
            <a:extLst>
              <a:ext uri="{FF2B5EF4-FFF2-40B4-BE49-F238E27FC236}">
                <a16:creationId xmlns:a16="http://schemas.microsoft.com/office/drawing/2014/main" id="{BF7D277C-4F63-4C26-BE70-9C033F2A913F}"/>
              </a:ext>
            </a:extLst>
          </p:cNvPr>
          <p:cNvSpPr txBox="1"/>
          <p:nvPr/>
        </p:nvSpPr>
        <p:spPr>
          <a:xfrm>
            <a:off x="8179" y="7041743"/>
            <a:ext cx="10042041" cy="741685"/>
          </a:xfrm>
          <a:prstGeom prst="rect">
            <a:avLst/>
          </a:prstGeom>
          <a:solidFill>
            <a:srgbClr val="0033A0"/>
          </a:solidFill>
          <a:ln>
            <a:solidFill>
              <a:srgbClr val="00467F"/>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defPPr>
              <a:defRPr lang="en-US"/>
            </a:defPPr>
            <a:lvl1pPr>
              <a:spcAft>
                <a:spcPts val="1200"/>
              </a:spcAft>
              <a:defRPr sz="2000" b="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spcAft>
                <a:spcPts val="0"/>
              </a:spcAft>
            </a:pPr>
            <a:r>
              <a:rPr lang="en-US" sz="1200">
                <a:latin typeface="Arial" panose="020B0604020202020204" pitchFamily="34" charset="0"/>
                <a:ea typeface="+mn-lt"/>
                <a:cs typeface="Arial" panose="020B0604020202020204" pitchFamily="34" charset="0"/>
              </a:rPr>
              <a:t>Product and Experience Design – Product Positioning Team</a:t>
            </a:r>
          </a:p>
          <a:p>
            <a:pPr>
              <a:spcAft>
                <a:spcPts val="0"/>
              </a:spcAft>
            </a:pPr>
            <a:r>
              <a:rPr lang="en-US" sz="1000">
                <a:latin typeface="Arial" panose="020B0604020202020204" pitchFamily="34" charset="0"/>
                <a:ea typeface="+mn-lt"/>
                <a:cs typeface="Arial" panose="020B0604020202020204" pitchFamily="34" charset="0"/>
              </a:rPr>
              <a:t>Business Owner/Product Lead: Neil Kapoor. UBI GTM: Joanna Goldsmith</a:t>
            </a:r>
          </a:p>
          <a:p>
            <a:pPr>
              <a:spcAft>
                <a:spcPts val="0"/>
              </a:spcAft>
            </a:pPr>
            <a:r>
              <a:rPr lang="en-US" sz="1000">
                <a:latin typeface="Arial" panose="020B0604020202020204" pitchFamily="34" charset="0"/>
                <a:ea typeface="+mn-lt"/>
                <a:cs typeface="Arial" panose="020B0604020202020204" pitchFamily="34" charset="0"/>
              </a:rPr>
              <a:t>GTM Communications Lead: Liz Knachel </a:t>
            </a:r>
            <a:endParaRPr lang="en-US" sz="1000">
              <a:latin typeface="Arial" panose="020B0604020202020204" pitchFamily="34" charset="0"/>
              <a:cs typeface="Arial" panose="020B0604020202020204" pitchFamily="34" charset="0"/>
            </a:endParaRPr>
          </a:p>
          <a:p>
            <a:pPr>
              <a:spcAft>
                <a:spcPts val="0"/>
              </a:spcAft>
            </a:pPr>
            <a:r>
              <a:rPr lang="en-US" sz="1000">
                <a:latin typeface="Arial" panose="020B0604020202020204" pitchFamily="34" charset="0"/>
                <a:cs typeface="Arial" panose="020B0604020202020204" pitchFamily="34" charset="0"/>
              </a:rPr>
              <a:t>GTM Leadership Contacts: Deborah Ehardt, Karen Burggraf and Amy Juknelis</a:t>
            </a:r>
          </a:p>
          <a:p>
            <a:endParaRPr lang="en-US" sz="1600">
              <a:cs typeface="Calibri"/>
            </a:endParaRPr>
          </a:p>
        </p:txBody>
      </p:sp>
      <p:sp>
        <p:nvSpPr>
          <p:cNvPr id="105" name="TextBox 104">
            <a:extLst>
              <a:ext uri="{FF2B5EF4-FFF2-40B4-BE49-F238E27FC236}">
                <a16:creationId xmlns:a16="http://schemas.microsoft.com/office/drawing/2014/main" id="{31698DA0-A8B3-4CAC-8126-2246B6ACC54F}"/>
              </a:ext>
            </a:extLst>
          </p:cNvPr>
          <p:cNvSpPr txBox="1"/>
          <p:nvPr/>
        </p:nvSpPr>
        <p:spPr>
          <a:xfrm>
            <a:off x="-25756" y="1784063"/>
            <a:ext cx="5168197" cy="2323713"/>
          </a:xfrm>
          <a:prstGeom prst="rect">
            <a:avLst/>
          </a:prstGeom>
          <a:noFill/>
        </p:spPr>
        <p:txBody>
          <a:bodyPr wrap="square" lIns="91440" tIns="45720" rIns="91440" bIns="45720" rtlCol="0" anchor="t">
            <a:spAutoFit/>
          </a:bodyPr>
          <a:lstStyle/>
          <a:p>
            <a:r>
              <a:rPr lang="en-US" sz="900" b="1">
                <a:latin typeface="Arial"/>
                <a:cs typeface="Arial"/>
              </a:rPr>
              <a:t>Business Objectives (include supporting KPIs): </a:t>
            </a:r>
            <a:r>
              <a:rPr lang="en-US" sz="900">
                <a:latin typeface="Arial"/>
                <a:cs typeface="Arial"/>
              </a:rPr>
              <a:t>To grow connections and to provide a mobile product that’s cutting edge and best in market. </a:t>
            </a:r>
          </a:p>
          <a:p>
            <a:endParaRPr lang="en-US" sz="900">
              <a:latin typeface="Arial"/>
              <a:cs typeface="Arial"/>
            </a:endParaRPr>
          </a:p>
          <a:p>
            <a:r>
              <a:rPr lang="en-US" sz="900" b="1">
                <a:latin typeface="Arial"/>
                <a:cs typeface="Arial"/>
              </a:rPr>
              <a:t>Launch Objectives (could include objectives related to communication, education, sales effectiveness): </a:t>
            </a:r>
            <a:r>
              <a:rPr lang="en-US" sz="900">
                <a:latin typeface="Arial"/>
                <a:cs typeface="Arial"/>
              </a:rPr>
              <a:t>To create awareness and action around the launch of New York </a:t>
            </a:r>
            <a:r>
              <a:rPr lang="en-US" sz="900" err="1">
                <a:latin typeface="Arial"/>
                <a:cs typeface="Arial"/>
              </a:rPr>
              <a:t>Drivewise</a:t>
            </a:r>
            <a:r>
              <a:rPr lang="en-US" sz="900">
                <a:latin typeface="Arial"/>
                <a:cs typeface="Arial"/>
              </a:rPr>
              <a:t> mobile. </a:t>
            </a:r>
          </a:p>
          <a:p>
            <a:endParaRPr lang="en-US" sz="900">
              <a:latin typeface="Arial"/>
              <a:cs typeface="Arial"/>
            </a:endParaRPr>
          </a:p>
          <a:p>
            <a:r>
              <a:rPr lang="en-US" sz="900" b="1">
                <a:latin typeface="Arial" panose="020B0604020202020204" pitchFamily="34" charset="0"/>
                <a:cs typeface="Arial" panose="020B0604020202020204" pitchFamily="34" charset="0"/>
              </a:rPr>
              <a:t>Brief description of the initiative:</a:t>
            </a:r>
            <a:r>
              <a:rPr lang="en-US" sz="900">
                <a:latin typeface="Arial" panose="020B0604020202020204" pitchFamily="34" charset="0"/>
                <a:cs typeface="Arial" panose="020B0604020202020204" pitchFamily="34" charset="0"/>
              </a:rPr>
              <a:t> On November 15, New York will launch </a:t>
            </a:r>
            <a:r>
              <a:rPr lang="en-US" sz="900" err="1">
                <a:latin typeface="Arial" panose="020B0604020202020204" pitchFamily="34" charset="0"/>
                <a:cs typeface="Arial" panose="020B0604020202020204" pitchFamily="34" charset="0"/>
              </a:rPr>
              <a:t>Drivewise</a:t>
            </a:r>
            <a:r>
              <a:rPr lang="en-US" sz="900">
                <a:latin typeface="Arial" panose="020B0604020202020204" pitchFamily="34" charset="0"/>
                <a:cs typeface="Arial" panose="020B0604020202020204" pitchFamily="34" charset="0"/>
              </a:rPr>
              <a:t> mobile for New Business and Renewals (Renewals will be effective December 25). Now, more than ever, customers expect a more convenient and personalized experience from the companies they do business with. Delivered digitally through the Allstate Mobile app and web, </a:t>
            </a:r>
            <a:r>
              <a:rPr lang="en-US" sz="900" err="1">
                <a:latin typeface="Arial" panose="020B0604020202020204" pitchFamily="34" charset="0"/>
                <a:cs typeface="Arial" panose="020B0604020202020204" pitchFamily="34" charset="0"/>
              </a:rPr>
              <a:t>Drivewise</a:t>
            </a:r>
            <a:r>
              <a:rPr lang="en-US" sz="900">
                <a:latin typeface="Arial" panose="020B0604020202020204" pitchFamily="34" charset="0"/>
                <a:cs typeface="Arial" panose="020B0604020202020204" pitchFamily="34" charset="0"/>
              </a:rPr>
              <a:t> mobile provides greater transparency into costs and greater control through driving behaviors. Driving behaviors will be leveraged to more accurately price customers; safe drivers save more. Customers enrolled in </a:t>
            </a:r>
            <a:r>
              <a:rPr lang="en-US" sz="900" err="1">
                <a:latin typeface="Arial" panose="020B0604020202020204" pitchFamily="34" charset="0"/>
                <a:cs typeface="Arial" panose="020B0604020202020204" pitchFamily="34" charset="0"/>
              </a:rPr>
              <a:t>Drivewise</a:t>
            </a:r>
            <a:r>
              <a:rPr lang="en-US" sz="900">
                <a:latin typeface="Arial" panose="020B0604020202020204" pitchFamily="34" charset="0"/>
                <a:cs typeface="Arial" panose="020B0604020202020204" pitchFamily="34" charset="0"/>
              </a:rPr>
              <a:t> mobile will receive an ongoing participation discount if they sign up for and remain active participants in the program. </a:t>
            </a:r>
          </a:p>
          <a:p>
            <a:endParaRPr lang="en-US" sz="1000" b="1">
              <a:latin typeface="Arial" panose="020B0604020202020204" pitchFamily="34" charset="0"/>
              <a:cs typeface="Arial" panose="020B0604020202020204" pitchFamily="34" charset="0"/>
            </a:endParaRPr>
          </a:p>
        </p:txBody>
      </p:sp>
      <p:sp>
        <p:nvSpPr>
          <p:cNvPr id="106" name="TextBox 105">
            <a:extLst>
              <a:ext uri="{FF2B5EF4-FFF2-40B4-BE49-F238E27FC236}">
                <a16:creationId xmlns:a16="http://schemas.microsoft.com/office/drawing/2014/main" id="{9D653396-7B2F-4AE7-BB23-AD33E00C64AC}"/>
              </a:ext>
            </a:extLst>
          </p:cNvPr>
          <p:cNvSpPr txBox="1"/>
          <p:nvPr/>
        </p:nvSpPr>
        <p:spPr>
          <a:xfrm>
            <a:off x="36733" y="1458135"/>
            <a:ext cx="4782335" cy="338554"/>
          </a:xfrm>
          <a:prstGeom prst="rect">
            <a:avLst/>
          </a:prstGeom>
          <a:noFill/>
        </p:spPr>
        <p:txBody>
          <a:bodyPr wrap="square" rtlCol="0">
            <a:spAutoFit/>
          </a:bodyPr>
          <a:lstStyle/>
          <a:p>
            <a:r>
              <a:rPr lang="en-US" sz="1600" b="1">
                <a:solidFill>
                  <a:schemeClr val="accent1">
                    <a:lumMod val="75000"/>
                  </a:schemeClr>
                </a:solidFill>
                <a:latin typeface="Arial" panose="020B0604020202020204" pitchFamily="34" charset="0"/>
                <a:cs typeface="Arial" panose="020B0604020202020204" pitchFamily="34" charset="0"/>
              </a:rPr>
              <a:t>Background</a:t>
            </a:r>
          </a:p>
        </p:txBody>
      </p:sp>
      <p:sp>
        <p:nvSpPr>
          <p:cNvPr id="62" name="TextBox 61">
            <a:extLst>
              <a:ext uri="{FF2B5EF4-FFF2-40B4-BE49-F238E27FC236}">
                <a16:creationId xmlns:a16="http://schemas.microsoft.com/office/drawing/2014/main" id="{5350970E-4E00-4FA5-816E-15A31A14037B}"/>
              </a:ext>
            </a:extLst>
          </p:cNvPr>
          <p:cNvSpPr txBox="1"/>
          <p:nvPr/>
        </p:nvSpPr>
        <p:spPr>
          <a:xfrm>
            <a:off x="5216776" y="1458135"/>
            <a:ext cx="4594759" cy="338554"/>
          </a:xfrm>
          <a:prstGeom prst="rect">
            <a:avLst/>
          </a:prstGeom>
          <a:noFill/>
        </p:spPr>
        <p:txBody>
          <a:bodyPr wrap="square" lIns="91440" tIns="45720" rIns="91440" bIns="45720" rtlCol="0" anchor="t">
            <a:spAutoFit/>
          </a:bodyPr>
          <a:lstStyle/>
          <a:p>
            <a:r>
              <a:rPr lang="en-US" sz="1600" b="1">
                <a:solidFill>
                  <a:schemeClr val="accent1">
                    <a:lumMod val="75000"/>
                  </a:schemeClr>
                </a:solidFill>
                <a:latin typeface="Arial"/>
                <a:cs typeface="Arial"/>
              </a:rPr>
              <a:t>Impacts</a:t>
            </a:r>
          </a:p>
        </p:txBody>
      </p:sp>
      <p:sp>
        <p:nvSpPr>
          <p:cNvPr id="7" name="Rectangle 6">
            <a:extLst>
              <a:ext uri="{FF2B5EF4-FFF2-40B4-BE49-F238E27FC236}">
                <a16:creationId xmlns:a16="http://schemas.microsoft.com/office/drawing/2014/main" id="{AA3935DF-7E73-4722-8000-0A4B4ED00CCF}"/>
              </a:ext>
            </a:extLst>
          </p:cNvPr>
          <p:cNvSpPr/>
          <p:nvPr/>
        </p:nvSpPr>
        <p:spPr>
          <a:xfrm>
            <a:off x="0" y="-3682"/>
            <a:ext cx="10058400" cy="1419172"/>
          </a:xfrm>
          <a:prstGeom prst="rect">
            <a:avLst/>
          </a:prstGeom>
          <a:solidFill>
            <a:srgbClr val="0033A0"/>
          </a:solidFill>
          <a:ln>
            <a:solidFill>
              <a:srgbClr val="00467F"/>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r>
              <a:rPr lang="en-US" b="1">
                <a:latin typeface="Arial"/>
                <a:cs typeface="Arial"/>
              </a:rPr>
              <a:t>Go-to-Market (GTM) Launch Toolkit</a:t>
            </a:r>
            <a:endParaRPr lang="en-US" b="1">
              <a:highlight>
                <a:srgbClr val="FFFF00"/>
              </a:highlight>
              <a:latin typeface="Arial" panose="020B0604020202020204" pitchFamily="34" charset="0"/>
              <a:cs typeface="Arial" panose="020B0604020202020204" pitchFamily="34" charset="0"/>
            </a:endParaRPr>
          </a:p>
          <a:p>
            <a:endParaRPr lang="en-US" sz="1400" b="1">
              <a:latin typeface="Arial" panose="020B0604020202020204" pitchFamily="34" charset="0"/>
              <a:cs typeface="Arial" panose="020B0604020202020204" pitchFamily="34" charset="0"/>
            </a:endParaRPr>
          </a:p>
          <a:p>
            <a:pPr>
              <a:spcAft>
                <a:spcPts val="1200"/>
              </a:spcAft>
            </a:pPr>
            <a:r>
              <a:rPr lang="en-US" sz="1600" b="1" err="1">
                <a:latin typeface="Arial" panose="020B0604020202020204" pitchFamily="34" charset="0"/>
                <a:cs typeface="Arial" panose="020B0604020202020204" pitchFamily="34" charset="0"/>
              </a:rPr>
              <a:t>Drivewise</a:t>
            </a:r>
            <a:r>
              <a:rPr lang="en-US" sz="1600" b="1">
                <a:latin typeface="Arial" panose="020B0604020202020204" pitchFamily="34" charset="0"/>
                <a:cs typeface="Arial" panose="020B0604020202020204" pitchFamily="34" charset="0"/>
              </a:rPr>
              <a:t> Mobile						                                                    Launch date: Nov. 15, 2021</a:t>
            </a:r>
          </a:p>
        </p:txBody>
      </p:sp>
      <p:cxnSp>
        <p:nvCxnSpPr>
          <p:cNvPr id="12" name="Straight Connector 11">
            <a:extLst>
              <a:ext uri="{FF2B5EF4-FFF2-40B4-BE49-F238E27FC236}">
                <a16:creationId xmlns:a16="http://schemas.microsoft.com/office/drawing/2014/main" id="{1F68ED36-07C7-4735-AFB7-D7EBDDFC79A9}"/>
              </a:ext>
            </a:extLst>
          </p:cNvPr>
          <p:cNvCxnSpPr>
            <a:cxnSpLocks/>
          </p:cNvCxnSpPr>
          <p:nvPr/>
        </p:nvCxnSpPr>
        <p:spPr>
          <a:xfrm flipV="1">
            <a:off x="44830" y="420919"/>
            <a:ext cx="9999643" cy="21011"/>
          </a:xfrm>
          <a:prstGeom prst="line">
            <a:avLst/>
          </a:prstGeom>
          <a:ln w="28575">
            <a:solidFill>
              <a:srgbClr val="5BBBE4"/>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DFC270DA-D496-4643-88A5-CBCE3A6D7C98}"/>
              </a:ext>
            </a:extLst>
          </p:cNvPr>
          <p:cNvGraphicFramePr>
            <a:graphicFrameLocks noGrp="1"/>
          </p:cNvGraphicFramePr>
          <p:nvPr>
            <p:extLst>
              <p:ext uri="{D42A27DB-BD31-4B8C-83A1-F6EECF244321}">
                <p14:modId xmlns:p14="http://schemas.microsoft.com/office/powerpoint/2010/main" val="4141780990"/>
              </p:ext>
            </p:extLst>
          </p:nvPr>
        </p:nvGraphicFramePr>
        <p:xfrm>
          <a:off x="3834" y="1038222"/>
          <a:ext cx="10054566" cy="396368"/>
        </p:xfrm>
        <a:graphic>
          <a:graphicData uri="http://schemas.openxmlformats.org/drawingml/2006/table">
            <a:tbl>
              <a:tblPr firstRow="1" bandRow="1">
                <a:tableStyleId>{5C22544A-7EE6-4342-B048-85BDC9FD1C3A}</a:tableStyleId>
              </a:tblPr>
              <a:tblGrid>
                <a:gridCol w="10054566">
                  <a:extLst>
                    <a:ext uri="{9D8B030D-6E8A-4147-A177-3AD203B41FA5}">
                      <a16:colId xmlns:a16="http://schemas.microsoft.com/office/drawing/2014/main" val="3918918803"/>
                    </a:ext>
                  </a:extLst>
                </a:gridCol>
              </a:tblGrid>
              <a:tr h="396368">
                <a:tc>
                  <a:txBody>
                    <a:bodyPr/>
                    <a:lstStyle/>
                    <a:p>
                      <a:r>
                        <a:rPr lang="en-US" sz="1600">
                          <a:latin typeface="Arial" panose="020B0604020202020204" pitchFamily="34" charset="0"/>
                          <a:cs typeface="Arial" panose="020B0604020202020204" pitchFamily="34" charset="0"/>
                        </a:rPr>
                        <a:t>Impacted states: New York </a:t>
                      </a:r>
                    </a:p>
                  </a:txBody>
                  <a:tcPr>
                    <a:lnL w="12700" cap="flat" cmpd="sng" algn="ctr">
                      <a:solidFill>
                        <a:srgbClr val="5BBBE4"/>
                      </a:solidFill>
                      <a:prstDash val="solid"/>
                      <a:round/>
                      <a:headEnd type="none" w="med" len="med"/>
                      <a:tailEnd type="none" w="med" len="med"/>
                    </a:lnL>
                    <a:lnR w="12700" cap="flat" cmpd="sng" algn="ctr">
                      <a:solidFill>
                        <a:srgbClr val="5BBBE4"/>
                      </a:solidFill>
                      <a:prstDash val="solid"/>
                      <a:round/>
                      <a:headEnd type="none" w="med" len="med"/>
                      <a:tailEnd type="none" w="med" len="med"/>
                    </a:lnR>
                    <a:lnT w="12700" cap="flat" cmpd="sng" algn="ctr">
                      <a:solidFill>
                        <a:srgbClr val="5BBBE4"/>
                      </a:solidFill>
                      <a:prstDash val="solid"/>
                      <a:round/>
                      <a:headEnd type="none" w="med" len="med"/>
                      <a:tailEnd type="none" w="med" len="med"/>
                    </a:lnT>
                    <a:lnB w="12700" cap="flat" cmpd="sng" algn="ctr">
                      <a:solidFill>
                        <a:srgbClr val="5BBBE4"/>
                      </a:solidFill>
                      <a:prstDash val="solid"/>
                      <a:round/>
                      <a:headEnd type="none" w="med" len="med"/>
                      <a:tailEnd type="none" w="med" len="med"/>
                    </a:lnB>
                    <a:solidFill>
                      <a:srgbClr val="45BCE5"/>
                    </a:solidFill>
                  </a:tcPr>
                </a:tc>
                <a:extLst>
                  <a:ext uri="{0D108BD9-81ED-4DB2-BD59-A6C34878D82A}">
                    <a16:rowId xmlns:a16="http://schemas.microsoft.com/office/drawing/2014/main" val="2445548351"/>
                  </a:ext>
                </a:extLst>
              </a:tr>
            </a:tbl>
          </a:graphicData>
        </a:graphic>
      </p:graphicFrame>
      <p:sp>
        <p:nvSpPr>
          <p:cNvPr id="125" name="TextBox 124">
            <a:extLst>
              <a:ext uri="{FF2B5EF4-FFF2-40B4-BE49-F238E27FC236}">
                <a16:creationId xmlns:a16="http://schemas.microsoft.com/office/drawing/2014/main" id="{051E28D4-E494-4150-B246-971E40E682DF}"/>
              </a:ext>
            </a:extLst>
          </p:cNvPr>
          <p:cNvSpPr txBox="1"/>
          <p:nvPr/>
        </p:nvSpPr>
        <p:spPr>
          <a:xfrm>
            <a:off x="-18338" y="4439100"/>
            <a:ext cx="4782335" cy="338554"/>
          </a:xfrm>
          <a:prstGeom prst="rect">
            <a:avLst/>
          </a:prstGeom>
          <a:noFill/>
        </p:spPr>
        <p:txBody>
          <a:bodyPr wrap="square" rtlCol="0">
            <a:spAutoFit/>
          </a:bodyPr>
          <a:lstStyle/>
          <a:p>
            <a:r>
              <a:rPr lang="en-US" sz="1600" b="1">
                <a:solidFill>
                  <a:schemeClr val="accent1">
                    <a:lumMod val="75000"/>
                  </a:schemeClr>
                </a:solidFill>
                <a:latin typeface="Arial" panose="020B0604020202020204" pitchFamily="34" charset="0"/>
                <a:cs typeface="Arial" panose="020B0604020202020204" pitchFamily="34" charset="0"/>
              </a:rPr>
              <a:t>Key communication dates</a:t>
            </a:r>
          </a:p>
        </p:txBody>
      </p:sp>
      <p:cxnSp>
        <p:nvCxnSpPr>
          <p:cNvPr id="149" name="Straight Arrow Connector 148">
            <a:extLst>
              <a:ext uri="{FF2B5EF4-FFF2-40B4-BE49-F238E27FC236}">
                <a16:creationId xmlns:a16="http://schemas.microsoft.com/office/drawing/2014/main" id="{47FAA3EC-1694-43D7-8AE9-37C00F4160C1}"/>
              </a:ext>
            </a:extLst>
          </p:cNvPr>
          <p:cNvCxnSpPr>
            <a:cxnSpLocks/>
          </p:cNvCxnSpPr>
          <p:nvPr/>
        </p:nvCxnSpPr>
        <p:spPr>
          <a:xfrm>
            <a:off x="171698" y="5442009"/>
            <a:ext cx="9548227" cy="0"/>
          </a:xfrm>
          <a:prstGeom prst="straightConnector1">
            <a:avLst/>
          </a:prstGeom>
          <a:ln w="57150">
            <a:solidFill>
              <a:schemeClr val="tx1">
                <a:lumMod val="65000"/>
                <a:lumOff val="35000"/>
              </a:schemeClr>
            </a:solidFill>
            <a:round/>
            <a:tailEnd type="triangle"/>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5D3C6895-63C9-482F-8177-8053BE072DB5}"/>
              </a:ext>
            </a:extLst>
          </p:cNvPr>
          <p:cNvCxnSpPr>
            <a:cxnSpLocks/>
          </p:cNvCxnSpPr>
          <p:nvPr/>
        </p:nvCxnSpPr>
        <p:spPr>
          <a:xfrm flipV="1">
            <a:off x="-25756" y="4704716"/>
            <a:ext cx="10092713" cy="50817"/>
          </a:xfrm>
          <a:prstGeom prst="line">
            <a:avLst/>
          </a:prstGeom>
        </p:spPr>
        <p:style>
          <a:lnRef idx="1">
            <a:schemeClr val="accent1"/>
          </a:lnRef>
          <a:fillRef idx="0">
            <a:schemeClr val="accent1"/>
          </a:fillRef>
          <a:effectRef idx="0">
            <a:schemeClr val="accent1"/>
          </a:effectRef>
          <a:fontRef idx="minor">
            <a:schemeClr val="tx1"/>
          </a:fontRef>
        </p:style>
      </p:cxnSp>
      <p:sp>
        <p:nvSpPr>
          <p:cNvPr id="137" name="TextBox 136">
            <a:extLst>
              <a:ext uri="{FF2B5EF4-FFF2-40B4-BE49-F238E27FC236}">
                <a16:creationId xmlns:a16="http://schemas.microsoft.com/office/drawing/2014/main" id="{0FD32BE1-8E20-409D-B2C1-255117C1BE75}"/>
              </a:ext>
            </a:extLst>
          </p:cNvPr>
          <p:cNvSpPr txBox="1"/>
          <p:nvPr/>
        </p:nvSpPr>
        <p:spPr>
          <a:xfrm>
            <a:off x="993" y="6310590"/>
            <a:ext cx="9966960" cy="338554"/>
          </a:xfrm>
          <a:prstGeom prst="rect">
            <a:avLst/>
          </a:prstGeom>
          <a:noFill/>
        </p:spPr>
        <p:txBody>
          <a:bodyPr wrap="square" rtlCol="0">
            <a:spAutoFit/>
          </a:bodyPr>
          <a:lstStyle/>
          <a:p>
            <a:r>
              <a:rPr lang="en-US" sz="1600" b="1">
                <a:solidFill>
                  <a:schemeClr val="accent1">
                    <a:lumMod val="75000"/>
                  </a:schemeClr>
                </a:solidFill>
                <a:latin typeface="Arial" panose="020B0604020202020204" pitchFamily="34" charset="0"/>
                <a:cs typeface="Arial" panose="020B0604020202020204" pitchFamily="34" charset="0"/>
              </a:rPr>
              <a:t>Toolkit content  </a:t>
            </a:r>
            <a:r>
              <a:rPr lang="en-US" sz="1000" b="1">
                <a:solidFill>
                  <a:schemeClr val="accent1">
                    <a:lumMod val="75000"/>
                  </a:schemeClr>
                </a:solidFill>
                <a:latin typeface="Arial" panose="020B0604020202020204" pitchFamily="34" charset="0"/>
                <a:cs typeface="Arial" panose="020B0604020202020204" pitchFamily="34" charset="0"/>
              </a:rPr>
              <a:t>(Click on the hyperlinks below to navigate to each section)</a:t>
            </a:r>
          </a:p>
        </p:txBody>
      </p:sp>
      <p:sp>
        <p:nvSpPr>
          <p:cNvPr id="157" name="TextBox 156">
            <a:extLst>
              <a:ext uri="{FF2B5EF4-FFF2-40B4-BE49-F238E27FC236}">
                <a16:creationId xmlns:a16="http://schemas.microsoft.com/office/drawing/2014/main" id="{BD5AE91D-4EAA-47D5-ADBA-B1B278F2CB90}"/>
              </a:ext>
            </a:extLst>
          </p:cNvPr>
          <p:cNvSpPr txBox="1"/>
          <p:nvPr/>
        </p:nvSpPr>
        <p:spPr>
          <a:xfrm>
            <a:off x="5969098" y="6101246"/>
            <a:ext cx="4599582" cy="338554"/>
          </a:xfrm>
          <a:prstGeom prst="rect">
            <a:avLst/>
          </a:prstGeom>
          <a:noFill/>
        </p:spPr>
        <p:txBody>
          <a:bodyPr wrap="square" rtlCol="0">
            <a:spAutoFit/>
          </a:bodyPr>
          <a:lstStyle/>
          <a:p>
            <a:pPr algn="ctr"/>
            <a:r>
              <a:rPr lang="en-US" sz="800" b="1" i="1">
                <a:solidFill>
                  <a:schemeClr val="tx1">
                    <a:lumMod val="65000"/>
                    <a:lumOff val="35000"/>
                  </a:schemeClr>
                </a:solidFill>
                <a:latin typeface="Arial" panose="020B0604020202020204" pitchFamily="34" charset="0"/>
                <a:cs typeface="Arial" panose="020B0604020202020204" pitchFamily="34" charset="0"/>
              </a:rPr>
              <a:t>Additional details are shared on the Detailed Communication Plan page</a:t>
            </a:r>
          </a:p>
          <a:p>
            <a:pPr algn="ctr"/>
            <a:endParaRPr lang="en-US" sz="800" i="1"/>
          </a:p>
        </p:txBody>
      </p:sp>
      <p:cxnSp>
        <p:nvCxnSpPr>
          <p:cNvPr id="90" name="Straight Connector 89">
            <a:extLst>
              <a:ext uri="{FF2B5EF4-FFF2-40B4-BE49-F238E27FC236}">
                <a16:creationId xmlns:a16="http://schemas.microsoft.com/office/drawing/2014/main" id="{40A76D10-F638-4FD6-B8CD-D801932D1E1E}"/>
              </a:ext>
            </a:extLst>
          </p:cNvPr>
          <p:cNvCxnSpPr>
            <a:cxnSpLocks/>
          </p:cNvCxnSpPr>
          <p:nvPr/>
        </p:nvCxnSpPr>
        <p:spPr>
          <a:xfrm>
            <a:off x="22708" y="6585443"/>
            <a:ext cx="10013570" cy="0"/>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FC563ECF-A85E-46BB-BFD1-210A547A6EAF}"/>
              </a:ext>
            </a:extLst>
          </p:cNvPr>
          <p:cNvSpPr txBox="1"/>
          <p:nvPr/>
        </p:nvSpPr>
        <p:spPr>
          <a:xfrm>
            <a:off x="7473067" y="7520069"/>
            <a:ext cx="2661188" cy="400110"/>
          </a:xfrm>
          <a:prstGeom prst="rect">
            <a:avLst/>
          </a:prstGeom>
          <a:noFill/>
        </p:spPr>
        <p:txBody>
          <a:bodyPr wrap="square" rtlCol="0">
            <a:spAutoFit/>
          </a:bodyPr>
          <a:lstStyle/>
          <a:p>
            <a:r>
              <a:rPr lang="en-US" sz="1000">
                <a:solidFill>
                  <a:schemeClr val="bg1"/>
                </a:solidFill>
              </a:rPr>
              <a:t>Copyright © Allstate Insurance Company 2020</a:t>
            </a:r>
          </a:p>
          <a:p>
            <a:endParaRPr lang="en-US" sz="1000"/>
          </a:p>
        </p:txBody>
      </p:sp>
      <p:sp>
        <p:nvSpPr>
          <p:cNvPr id="2" name="Rectangle 1">
            <a:extLst>
              <a:ext uri="{FF2B5EF4-FFF2-40B4-BE49-F238E27FC236}">
                <a16:creationId xmlns:a16="http://schemas.microsoft.com/office/drawing/2014/main" id="{33DDD1EA-33FA-4726-BBAD-0E946F06F865}"/>
              </a:ext>
            </a:extLst>
          </p:cNvPr>
          <p:cNvSpPr/>
          <p:nvPr/>
        </p:nvSpPr>
        <p:spPr>
          <a:xfrm>
            <a:off x="8958455" y="2179626"/>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77A90D83-6B5B-4872-A493-C7543E889D7B}"/>
              </a:ext>
            </a:extLst>
          </p:cNvPr>
          <p:cNvSpPr/>
          <p:nvPr/>
        </p:nvSpPr>
        <p:spPr>
          <a:xfrm>
            <a:off x="8958455" y="3847387"/>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6C4496F9-1C46-4D7A-BB5D-CC6182EC71BA}"/>
              </a:ext>
            </a:extLst>
          </p:cNvPr>
          <p:cNvSpPr/>
          <p:nvPr/>
        </p:nvSpPr>
        <p:spPr>
          <a:xfrm>
            <a:off x="5216777" y="1762383"/>
            <a:ext cx="1204895" cy="310020"/>
          </a:xfrm>
          <a:prstGeom prst="rect">
            <a:avLst/>
          </a:prstGeom>
          <a:solidFill>
            <a:srgbClr val="45BC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a:latin typeface="Arial" panose="020B0604020202020204" pitchFamily="34" charset="0"/>
                <a:cs typeface="Arial" panose="020B0604020202020204" pitchFamily="34" charset="0"/>
              </a:rPr>
              <a:t>Change Management Impact</a:t>
            </a:r>
          </a:p>
        </p:txBody>
      </p:sp>
      <p:sp>
        <p:nvSpPr>
          <p:cNvPr id="73" name="Rectangle 72">
            <a:extLst>
              <a:ext uri="{FF2B5EF4-FFF2-40B4-BE49-F238E27FC236}">
                <a16:creationId xmlns:a16="http://schemas.microsoft.com/office/drawing/2014/main" id="{E6024AC4-374D-4B6B-AD8C-B3177E6F0F7D}"/>
              </a:ext>
            </a:extLst>
          </p:cNvPr>
          <p:cNvSpPr/>
          <p:nvPr/>
        </p:nvSpPr>
        <p:spPr>
          <a:xfrm>
            <a:off x="6426964" y="1762383"/>
            <a:ext cx="1199352" cy="310573"/>
          </a:xfrm>
          <a:prstGeom prst="rect">
            <a:avLst/>
          </a:prstGeom>
          <a:solidFill>
            <a:srgbClr val="45BC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a:latin typeface="Arial" panose="020B0604020202020204" pitchFamily="34" charset="0"/>
                <a:cs typeface="Arial" panose="020B0604020202020204" pitchFamily="34" charset="0"/>
              </a:rPr>
              <a:t>Type of Impact </a:t>
            </a:r>
          </a:p>
        </p:txBody>
      </p:sp>
      <p:sp>
        <p:nvSpPr>
          <p:cNvPr id="74" name="Rectangle 73">
            <a:extLst>
              <a:ext uri="{FF2B5EF4-FFF2-40B4-BE49-F238E27FC236}">
                <a16:creationId xmlns:a16="http://schemas.microsoft.com/office/drawing/2014/main" id="{4EE14D4A-FE8A-4AA4-9243-B37ABF353D90}"/>
              </a:ext>
            </a:extLst>
          </p:cNvPr>
          <p:cNvSpPr/>
          <p:nvPr/>
        </p:nvSpPr>
        <p:spPr>
          <a:xfrm>
            <a:off x="8847649" y="1762383"/>
            <a:ext cx="1210751" cy="306707"/>
          </a:xfrm>
          <a:prstGeom prst="rect">
            <a:avLst/>
          </a:prstGeom>
          <a:solidFill>
            <a:srgbClr val="45BC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a:latin typeface="Arial" panose="020B0604020202020204" pitchFamily="34" charset="0"/>
                <a:cs typeface="Arial" panose="020B0604020202020204" pitchFamily="34" charset="0"/>
              </a:rPr>
              <a:t>Strategic</a:t>
            </a:r>
            <a:r>
              <a:rPr lang="en-US" sz="800" b="1"/>
              <a:t> </a:t>
            </a:r>
            <a:r>
              <a:rPr lang="en-US" sz="900" b="1"/>
              <a:t>Impact</a:t>
            </a:r>
          </a:p>
        </p:txBody>
      </p:sp>
      <p:cxnSp>
        <p:nvCxnSpPr>
          <p:cNvPr id="103" name="Straight Connector 102">
            <a:extLst>
              <a:ext uri="{FF2B5EF4-FFF2-40B4-BE49-F238E27FC236}">
                <a16:creationId xmlns:a16="http://schemas.microsoft.com/office/drawing/2014/main" id="{EED4897B-C99A-4972-9D6A-72054C2F1DF1}"/>
              </a:ext>
            </a:extLst>
          </p:cNvPr>
          <p:cNvCxnSpPr>
            <a:cxnSpLocks/>
          </p:cNvCxnSpPr>
          <p:nvPr/>
        </p:nvCxnSpPr>
        <p:spPr>
          <a:xfrm flipV="1">
            <a:off x="79443" y="1838718"/>
            <a:ext cx="10050221" cy="13715"/>
          </a:xfrm>
          <a:prstGeom prst="line">
            <a:avLst/>
          </a:prstGeom>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91FACFC5-0009-4FD1-B0D3-4ED510F4E619}"/>
              </a:ext>
            </a:extLst>
          </p:cNvPr>
          <p:cNvSpPr/>
          <p:nvPr/>
        </p:nvSpPr>
        <p:spPr>
          <a:xfrm>
            <a:off x="5386690" y="2216235"/>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DC018A0A-927E-41EB-BCA7-3F57C71D31F8}"/>
              </a:ext>
            </a:extLst>
          </p:cNvPr>
          <p:cNvSpPr/>
          <p:nvPr/>
        </p:nvSpPr>
        <p:spPr>
          <a:xfrm>
            <a:off x="5396385" y="2460394"/>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3AE947B1-ACD4-4A7F-BAC0-D445787D8AFC}"/>
              </a:ext>
            </a:extLst>
          </p:cNvPr>
          <p:cNvSpPr/>
          <p:nvPr/>
        </p:nvSpPr>
        <p:spPr>
          <a:xfrm>
            <a:off x="5396061" y="2735516"/>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E3220CD4-7F64-4B1C-8EBF-15BF6821931C}"/>
              </a:ext>
            </a:extLst>
          </p:cNvPr>
          <p:cNvSpPr txBox="1"/>
          <p:nvPr/>
        </p:nvSpPr>
        <p:spPr>
          <a:xfrm>
            <a:off x="5563414" y="2157862"/>
            <a:ext cx="904016"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Customer</a:t>
            </a:r>
            <a:endParaRPr lang="en-US" sz="900">
              <a:latin typeface="Arial" panose="020B0604020202020204" pitchFamily="34" charset="0"/>
              <a:cs typeface="Arial" panose="020B0604020202020204" pitchFamily="34" charset="0"/>
            </a:endParaRPr>
          </a:p>
        </p:txBody>
      </p:sp>
      <p:sp>
        <p:nvSpPr>
          <p:cNvPr id="81" name="TextBox 80">
            <a:extLst>
              <a:ext uri="{FF2B5EF4-FFF2-40B4-BE49-F238E27FC236}">
                <a16:creationId xmlns:a16="http://schemas.microsoft.com/office/drawing/2014/main" id="{0A2191E4-FF23-4525-9099-1FF601C973B7}"/>
              </a:ext>
            </a:extLst>
          </p:cNvPr>
          <p:cNvSpPr txBox="1"/>
          <p:nvPr/>
        </p:nvSpPr>
        <p:spPr>
          <a:xfrm>
            <a:off x="5592985" y="2424705"/>
            <a:ext cx="904016"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EA</a:t>
            </a:r>
          </a:p>
        </p:txBody>
      </p:sp>
      <p:sp>
        <p:nvSpPr>
          <p:cNvPr id="82" name="TextBox 81">
            <a:extLst>
              <a:ext uri="{FF2B5EF4-FFF2-40B4-BE49-F238E27FC236}">
                <a16:creationId xmlns:a16="http://schemas.microsoft.com/office/drawing/2014/main" id="{D9370D0F-B703-4455-9E90-25E94AB36AAB}"/>
              </a:ext>
            </a:extLst>
          </p:cNvPr>
          <p:cNvSpPr txBox="1"/>
          <p:nvPr/>
        </p:nvSpPr>
        <p:spPr>
          <a:xfrm>
            <a:off x="5594267" y="2675660"/>
            <a:ext cx="904016" cy="261610"/>
          </a:xfrm>
          <a:prstGeom prst="rect">
            <a:avLst/>
          </a:prstGeom>
          <a:noFill/>
        </p:spPr>
        <p:txBody>
          <a:bodyPr wrap="square" rtlCol="0">
            <a:spAutoFit/>
          </a:bodyPr>
          <a:lstStyle/>
          <a:p>
            <a:r>
              <a:rPr lang="en-US" sz="1050">
                <a:latin typeface="Arial" panose="020B0604020202020204" pitchFamily="34" charset="0"/>
                <a:cs typeface="Arial" panose="020B0604020202020204" pitchFamily="34" charset="0"/>
              </a:rPr>
              <a:t>IA</a:t>
            </a:r>
          </a:p>
        </p:txBody>
      </p:sp>
      <p:sp>
        <p:nvSpPr>
          <p:cNvPr id="83" name="Rectangle 82">
            <a:extLst>
              <a:ext uri="{FF2B5EF4-FFF2-40B4-BE49-F238E27FC236}">
                <a16:creationId xmlns:a16="http://schemas.microsoft.com/office/drawing/2014/main" id="{EB2CC700-1FAE-408D-8974-8941F9ADB1AA}"/>
              </a:ext>
            </a:extLst>
          </p:cNvPr>
          <p:cNvSpPr/>
          <p:nvPr/>
        </p:nvSpPr>
        <p:spPr>
          <a:xfrm>
            <a:off x="6479732" y="2194012"/>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14A3BF55-0555-41C0-AFB2-8993F0CF1D2D}"/>
              </a:ext>
            </a:extLst>
          </p:cNvPr>
          <p:cNvSpPr/>
          <p:nvPr/>
        </p:nvSpPr>
        <p:spPr>
          <a:xfrm>
            <a:off x="6485605" y="3763579"/>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256321AA-6699-43FE-90F7-A6C29C6246A0}"/>
              </a:ext>
            </a:extLst>
          </p:cNvPr>
          <p:cNvSpPr txBox="1"/>
          <p:nvPr/>
        </p:nvSpPr>
        <p:spPr>
          <a:xfrm>
            <a:off x="6606603" y="2103737"/>
            <a:ext cx="1093040" cy="661720"/>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Customer Experience</a:t>
            </a:r>
          </a:p>
          <a:p>
            <a:endParaRPr lang="en-US" sz="90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800"/>
          </a:p>
        </p:txBody>
      </p:sp>
      <p:sp>
        <p:nvSpPr>
          <p:cNvPr id="87" name="TextBox 86">
            <a:extLst>
              <a:ext uri="{FF2B5EF4-FFF2-40B4-BE49-F238E27FC236}">
                <a16:creationId xmlns:a16="http://schemas.microsoft.com/office/drawing/2014/main" id="{D8674659-5337-4EB2-920E-9BE70C123A31}"/>
              </a:ext>
            </a:extLst>
          </p:cNvPr>
          <p:cNvSpPr txBox="1"/>
          <p:nvPr/>
        </p:nvSpPr>
        <p:spPr>
          <a:xfrm>
            <a:off x="6608802" y="3704971"/>
            <a:ext cx="978069" cy="400110"/>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Process / Technology</a:t>
            </a:r>
          </a:p>
        </p:txBody>
      </p:sp>
      <p:sp>
        <p:nvSpPr>
          <p:cNvPr id="92" name="Rectangle 91">
            <a:extLst>
              <a:ext uri="{FF2B5EF4-FFF2-40B4-BE49-F238E27FC236}">
                <a16:creationId xmlns:a16="http://schemas.microsoft.com/office/drawing/2014/main" id="{D714EA2C-CB4C-4520-B631-064AB905C7A7}"/>
              </a:ext>
            </a:extLst>
          </p:cNvPr>
          <p:cNvSpPr/>
          <p:nvPr/>
        </p:nvSpPr>
        <p:spPr>
          <a:xfrm>
            <a:off x="8958455" y="3430446"/>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970E74FE-A4AE-45A2-9A55-742B25D0C550}"/>
              </a:ext>
            </a:extLst>
          </p:cNvPr>
          <p:cNvSpPr/>
          <p:nvPr/>
        </p:nvSpPr>
        <p:spPr>
          <a:xfrm>
            <a:off x="8958455" y="3027276"/>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BFD8BE8D-2F14-49A5-8FF0-11B775262775}"/>
              </a:ext>
            </a:extLst>
          </p:cNvPr>
          <p:cNvSpPr/>
          <p:nvPr/>
        </p:nvSpPr>
        <p:spPr>
          <a:xfrm>
            <a:off x="8958455" y="2596566"/>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a:extLst>
              <a:ext uri="{FF2B5EF4-FFF2-40B4-BE49-F238E27FC236}">
                <a16:creationId xmlns:a16="http://schemas.microsoft.com/office/drawing/2014/main" id="{2177A35D-EEFC-4B15-96B3-4139A1894F46}"/>
              </a:ext>
            </a:extLst>
          </p:cNvPr>
          <p:cNvSpPr txBox="1"/>
          <p:nvPr/>
        </p:nvSpPr>
        <p:spPr>
          <a:xfrm>
            <a:off x="9152789" y="2121252"/>
            <a:ext cx="914168"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Affordable</a:t>
            </a:r>
          </a:p>
        </p:txBody>
      </p:sp>
      <p:sp>
        <p:nvSpPr>
          <p:cNvPr id="97" name="TextBox 96">
            <a:extLst>
              <a:ext uri="{FF2B5EF4-FFF2-40B4-BE49-F238E27FC236}">
                <a16:creationId xmlns:a16="http://schemas.microsoft.com/office/drawing/2014/main" id="{B99078E7-7AC2-4BDB-BBF8-75C3E488AAAB}"/>
              </a:ext>
            </a:extLst>
          </p:cNvPr>
          <p:cNvSpPr txBox="1"/>
          <p:nvPr/>
        </p:nvSpPr>
        <p:spPr>
          <a:xfrm>
            <a:off x="9152789" y="2550923"/>
            <a:ext cx="914168"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Available</a:t>
            </a:r>
          </a:p>
        </p:txBody>
      </p:sp>
      <p:sp>
        <p:nvSpPr>
          <p:cNvPr id="98" name="TextBox 97">
            <a:extLst>
              <a:ext uri="{FF2B5EF4-FFF2-40B4-BE49-F238E27FC236}">
                <a16:creationId xmlns:a16="http://schemas.microsoft.com/office/drawing/2014/main" id="{F903F2DA-8123-4573-A3CE-3D00D6C9ED3D}"/>
              </a:ext>
            </a:extLst>
          </p:cNvPr>
          <p:cNvSpPr txBox="1"/>
          <p:nvPr/>
        </p:nvSpPr>
        <p:spPr>
          <a:xfrm>
            <a:off x="9152789" y="2965685"/>
            <a:ext cx="914168"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Connected</a:t>
            </a:r>
          </a:p>
        </p:txBody>
      </p:sp>
      <p:sp>
        <p:nvSpPr>
          <p:cNvPr id="99" name="TextBox 98">
            <a:extLst>
              <a:ext uri="{FF2B5EF4-FFF2-40B4-BE49-F238E27FC236}">
                <a16:creationId xmlns:a16="http://schemas.microsoft.com/office/drawing/2014/main" id="{CD25FFF4-5E2D-47F1-AF42-CFEBB3F93572}"/>
              </a:ext>
            </a:extLst>
          </p:cNvPr>
          <p:cNvSpPr txBox="1"/>
          <p:nvPr/>
        </p:nvSpPr>
        <p:spPr>
          <a:xfrm>
            <a:off x="9163905" y="3789639"/>
            <a:ext cx="914168"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Empowered</a:t>
            </a:r>
          </a:p>
        </p:txBody>
      </p:sp>
      <p:sp>
        <p:nvSpPr>
          <p:cNvPr id="100" name="TextBox 99">
            <a:extLst>
              <a:ext uri="{FF2B5EF4-FFF2-40B4-BE49-F238E27FC236}">
                <a16:creationId xmlns:a16="http://schemas.microsoft.com/office/drawing/2014/main" id="{097564C0-6C4A-4C4B-AD14-5718F97D4876}"/>
              </a:ext>
            </a:extLst>
          </p:cNvPr>
          <p:cNvSpPr txBox="1"/>
          <p:nvPr/>
        </p:nvSpPr>
        <p:spPr>
          <a:xfrm>
            <a:off x="9171951" y="3385474"/>
            <a:ext cx="914168"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Simple</a:t>
            </a:r>
          </a:p>
        </p:txBody>
      </p:sp>
      <p:sp>
        <p:nvSpPr>
          <p:cNvPr id="91" name="Freeform 29">
            <a:extLst>
              <a:ext uri="{FF2B5EF4-FFF2-40B4-BE49-F238E27FC236}">
                <a16:creationId xmlns:a16="http://schemas.microsoft.com/office/drawing/2014/main" id="{B755D038-5670-4D8A-BBF8-2EA5BB23E151}"/>
              </a:ext>
            </a:extLst>
          </p:cNvPr>
          <p:cNvSpPr>
            <a:spLocks/>
          </p:cNvSpPr>
          <p:nvPr/>
        </p:nvSpPr>
        <p:spPr bwMode="auto">
          <a:xfrm>
            <a:off x="8955975" y="2561956"/>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 name="Rectangle 106">
            <a:extLst>
              <a:ext uri="{FF2B5EF4-FFF2-40B4-BE49-F238E27FC236}">
                <a16:creationId xmlns:a16="http://schemas.microsoft.com/office/drawing/2014/main" id="{D7319E1C-7221-4CB1-9E80-A6DEBDCCE73B}"/>
              </a:ext>
            </a:extLst>
          </p:cNvPr>
          <p:cNvSpPr/>
          <p:nvPr/>
        </p:nvSpPr>
        <p:spPr>
          <a:xfrm>
            <a:off x="7631608" y="1762383"/>
            <a:ext cx="1210750" cy="310596"/>
          </a:xfrm>
          <a:prstGeom prst="rect">
            <a:avLst/>
          </a:prstGeom>
          <a:solidFill>
            <a:srgbClr val="45BC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a:latin typeface="Arial" panose="020B0604020202020204" pitchFamily="34" charset="0"/>
                <a:cs typeface="Arial" panose="020B0604020202020204" pitchFamily="34" charset="0"/>
              </a:rPr>
              <a:t>Sales Impact  </a:t>
            </a:r>
            <a:r>
              <a:rPr lang="en-US" sz="700" b="1">
                <a:latin typeface="Arial" panose="020B0604020202020204" pitchFamily="34" charset="0"/>
                <a:cs typeface="Arial" panose="020B0604020202020204" pitchFamily="34" charset="0"/>
              </a:rPr>
              <a:t>(Product Availability)</a:t>
            </a:r>
            <a:endParaRPr lang="en-US" sz="900" b="1">
              <a:latin typeface="Arial" panose="020B0604020202020204" pitchFamily="34" charset="0"/>
              <a:cs typeface="Arial" panose="020B0604020202020204" pitchFamily="34" charset="0"/>
            </a:endParaRPr>
          </a:p>
        </p:txBody>
      </p:sp>
      <p:sp>
        <p:nvSpPr>
          <p:cNvPr id="159" name="TextBox 158">
            <a:extLst>
              <a:ext uri="{FF2B5EF4-FFF2-40B4-BE49-F238E27FC236}">
                <a16:creationId xmlns:a16="http://schemas.microsoft.com/office/drawing/2014/main" id="{57AEADF0-4484-412E-8E97-9D988AC349F6}"/>
              </a:ext>
            </a:extLst>
          </p:cNvPr>
          <p:cNvSpPr txBox="1"/>
          <p:nvPr/>
        </p:nvSpPr>
        <p:spPr>
          <a:xfrm>
            <a:off x="5592985" y="2978094"/>
            <a:ext cx="904016" cy="400110"/>
          </a:xfrm>
          <a:prstGeom prst="rect">
            <a:avLst/>
          </a:prstGeom>
          <a:noFill/>
        </p:spPr>
        <p:txBody>
          <a:bodyPr wrap="square" lIns="91440" tIns="45720" rIns="91440" bIns="45720" rtlCol="0" anchor="t">
            <a:spAutoFit/>
          </a:bodyPr>
          <a:lstStyle/>
          <a:p>
            <a:r>
              <a:rPr lang="en-US" sz="1000">
                <a:latin typeface="Arial" panose="020B0604020202020204" pitchFamily="34" charset="0"/>
                <a:cs typeface="Arial" panose="020B0604020202020204" pitchFamily="34" charset="0"/>
              </a:rPr>
              <a:t>Service Delivery</a:t>
            </a:r>
          </a:p>
        </p:txBody>
      </p:sp>
      <p:sp>
        <p:nvSpPr>
          <p:cNvPr id="163" name="TextBox 162">
            <a:extLst>
              <a:ext uri="{FF2B5EF4-FFF2-40B4-BE49-F238E27FC236}">
                <a16:creationId xmlns:a16="http://schemas.microsoft.com/office/drawing/2014/main" id="{18244470-1CE4-4D89-A267-1880757708C8}"/>
              </a:ext>
            </a:extLst>
          </p:cNvPr>
          <p:cNvSpPr txBox="1"/>
          <p:nvPr/>
        </p:nvSpPr>
        <p:spPr>
          <a:xfrm>
            <a:off x="6604142" y="3409542"/>
            <a:ext cx="1081517"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Product Launch</a:t>
            </a:r>
          </a:p>
        </p:txBody>
      </p:sp>
      <p:sp>
        <p:nvSpPr>
          <p:cNvPr id="139" name="Rectangle 138">
            <a:extLst>
              <a:ext uri="{FF2B5EF4-FFF2-40B4-BE49-F238E27FC236}">
                <a16:creationId xmlns:a16="http://schemas.microsoft.com/office/drawing/2014/main" id="{C6B1470C-6180-49CB-A245-D1215F71CC91}"/>
              </a:ext>
            </a:extLst>
          </p:cNvPr>
          <p:cNvSpPr/>
          <p:nvPr/>
        </p:nvSpPr>
        <p:spPr>
          <a:xfrm>
            <a:off x="7700925" y="2197660"/>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4A476383-786F-4D31-BA8A-DB8F3390DAB2}"/>
              </a:ext>
            </a:extLst>
          </p:cNvPr>
          <p:cNvSpPr/>
          <p:nvPr/>
        </p:nvSpPr>
        <p:spPr>
          <a:xfrm>
            <a:off x="7706342" y="3175511"/>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TextBox 141">
            <a:extLst>
              <a:ext uri="{FF2B5EF4-FFF2-40B4-BE49-F238E27FC236}">
                <a16:creationId xmlns:a16="http://schemas.microsoft.com/office/drawing/2014/main" id="{D61A4218-58B2-4BAA-B1C6-7CA440F90690}"/>
              </a:ext>
            </a:extLst>
          </p:cNvPr>
          <p:cNvSpPr txBox="1"/>
          <p:nvPr/>
        </p:nvSpPr>
        <p:spPr>
          <a:xfrm>
            <a:off x="7887558" y="2160258"/>
            <a:ext cx="904016" cy="246220"/>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EA</a:t>
            </a:r>
          </a:p>
        </p:txBody>
      </p:sp>
      <p:sp>
        <p:nvSpPr>
          <p:cNvPr id="143" name="TextBox 142">
            <a:extLst>
              <a:ext uri="{FF2B5EF4-FFF2-40B4-BE49-F238E27FC236}">
                <a16:creationId xmlns:a16="http://schemas.microsoft.com/office/drawing/2014/main" id="{D0A72409-E9D7-499C-AE1D-4ABD851FBBE6}"/>
              </a:ext>
            </a:extLst>
          </p:cNvPr>
          <p:cNvSpPr txBox="1"/>
          <p:nvPr/>
        </p:nvSpPr>
        <p:spPr>
          <a:xfrm>
            <a:off x="7898456" y="2707272"/>
            <a:ext cx="904016" cy="400110"/>
          </a:xfrm>
          <a:prstGeom prst="rect">
            <a:avLst/>
          </a:prstGeom>
          <a:noFill/>
        </p:spPr>
        <p:txBody>
          <a:bodyPr wrap="square" lIns="91440" tIns="45720" rIns="91440" bIns="45720" rtlCol="0" anchor="t">
            <a:spAutoFit/>
          </a:bodyPr>
          <a:lstStyle/>
          <a:p>
            <a:r>
              <a:rPr lang="en-US" sz="1000">
                <a:latin typeface="Arial" panose="020B0604020202020204" pitchFamily="34" charset="0"/>
                <a:cs typeface="Arial" panose="020B0604020202020204" pitchFamily="34" charset="0"/>
              </a:rPr>
              <a:t>Service Delivery</a:t>
            </a:r>
          </a:p>
        </p:txBody>
      </p:sp>
      <p:sp>
        <p:nvSpPr>
          <p:cNvPr id="169" name="TextBox 168">
            <a:extLst>
              <a:ext uri="{FF2B5EF4-FFF2-40B4-BE49-F238E27FC236}">
                <a16:creationId xmlns:a16="http://schemas.microsoft.com/office/drawing/2014/main" id="{02214ABA-9D75-4754-B925-DE4F0C0918A9}"/>
              </a:ext>
            </a:extLst>
          </p:cNvPr>
          <p:cNvSpPr txBox="1"/>
          <p:nvPr/>
        </p:nvSpPr>
        <p:spPr>
          <a:xfrm>
            <a:off x="7878629" y="3119901"/>
            <a:ext cx="904016" cy="400110"/>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Direct  Phone Sales</a:t>
            </a:r>
          </a:p>
        </p:txBody>
      </p:sp>
      <p:sp>
        <p:nvSpPr>
          <p:cNvPr id="170" name="Rectangle 169">
            <a:extLst>
              <a:ext uri="{FF2B5EF4-FFF2-40B4-BE49-F238E27FC236}">
                <a16:creationId xmlns:a16="http://schemas.microsoft.com/office/drawing/2014/main" id="{CB361E0E-DF2B-418A-8DE3-7F453D10E775}"/>
              </a:ext>
            </a:extLst>
          </p:cNvPr>
          <p:cNvSpPr/>
          <p:nvPr/>
        </p:nvSpPr>
        <p:spPr>
          <a:xfrm>
            <a:off x="7695951" y="2487464"/>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TextBox 170">
            <a:extLst>
              <a:ext uri="{FF2B5EF4-FFF2-40B4-BE49-F238E27FC236}">
                <a16:creationId xmlns:a16="http://schemas.microsoft.com/office/drawing/2014/main" id="{D145627C-9874-4A25-B1BD-94414D61DB90}"/>
              </a:ext>
            </a:extLst>
          </p:cNvPr>
          <p:cNvSpPr txBox="1"/>
          <p:nvPr/>
        </p:nvSpPr>
        <p:spPr>
          <a:xfrm>
            <a:off x="7892918" y="2426707"/>
            <a:ext cx="904016" cy="246220"/>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IA</a:t>
            </a:r>
          </a:p>
        </p:txBody>
      </p:sp>
      <p:sp>
        <p:nvSpPr>
          <p:cNvPr id="172" name="Rectangle 171">
            <a:extLst>
              <a:ext uri="{FF2B5EF4-FFF2-40B4-BE49-F238E27FC236}">
                <a16:creationId xmlns:a16="http://schemas.microsoft.com/office/drawing/2014/main" id="{0994F214-8FE7-4E25-AB18-C5E41A15D09B}"/>
              </a:ext>
            </a:extLst>
          </p:cNvPr>
          <p:cNvSpPr/>
          <p:nvPr/>
        </p:nvSpPr>
        <p:spPr>
          <a:xfrm>
            <a:off x="7700925" y="2768148"/>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29">
            <a:extLst>
              <a:ext uri="{FF2B5EF4-FFF2-40B4-BE49-F238E27FC236}">
                <a16:creationId xmlns:a16="http://schemas.microsoft.com/office/drawing/2014/main" id="{01CB6D6B-AB2F-4597-BE3F-40579AF204E1}"/>
              </a:ext>
            </a:extLst>
          </p:cNvPr>
          <p:cNvSpPr>
            <a:spLocks/>
          </p:cNvSpPr>
          <p:nvPr/>
        </p:nvSpPr>
        <p:spPr bwMode="auto">
          <a:xfrm>
            <a:off x="5386403" y="2188611"/>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Freeform 29">
            <a:extLst>
              <a:ext uri="{FF2B5EF4-FFF2-40B4-BE49-F238E27FC236}">
                <a16:creationId xmlns:a16="http://schemas.microsoft.com/office/drawing/2014/main" id="{33C71184-8F90-4156-91D1-909DEFB71836}"/>
              </a:ext>
            </a:extLst>
          </p:cNvPr>
          <p:cNvSpPr>
            <a:spLocks/>
          </p:cNvSpPr>
          <p:nvPr/>
        </p:nvSpPr>
        <p:spPr bwMode="auto">
          <a:xfrm>
            <a:off x="7722563" y="2175282"/>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 name="Freeform 29">
            <a:extLst>
              <a:ext uri="{FF2B5EF4-FFF2-40B4-BE49-F238E27FC236}">
                <a16:creationId xmlns:a16="http://schemas.microsoft.com/office/drawing/2014/main" id="{141AB9DD-D842-4907-9B24-DC85251706A0}"/>
              </a:ext>
            </a:extLst>
          </p:cNvPr>
          <p:cNvSpPr>
            <a:spLocks/>
          </p:cNvSpPr>
          <p:nvPr/>
        </p:nvSpPr>
        <p:spPr bwMode="auto">
          <a:xfrm>
            <a:off x="7705187" y="2460085"/>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29">
            <a:extLst>
              <a:ext uri="{FF2B5EF4-FFF2-40B4-BE49-F238E27FC236}">
                <a16:creationId xmlns:a16="http://schemas.microsoft.com/office/drawing/2014/main" id="{BC30F56A-CEE9-4407-8E82-8ADC524F443B}"/>
              </a:ext>
            </a:extLst>
          </p:cNvPr>
          <p:cNvSpPr>
            <a:spLocks/>
          </p:cNvSpPr>
          <p:nvPr/>
        </p:nvSpPr>
        <p:spPr bwMode="auto">
          <a:xfrm>
            <a:off x="7727209" y="2756257"/>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cxnSp>
        <p:nvCxnSpPr>
          <p:cNvPr id="71" name="Straight Connector 70">
            <a:extLst>
              <a:ext uri="{FF2B5EF4-FFF2-40B4-BE49-F238E27FC236}">
                <a16:creationId xmlns:a16="http://schemas.microsoft.com/office/drawing/2014/main" id="{62896203-EE02-4C14-AF8F-AD7791F41C28}"/>
              </a:ext>
            </a:extLst>
          </p:cNvPr>
          <p:cNvCxnSpPr>
            <a:cxnSpLocks/>
          </p:cNvCxnSpPr>
          <p:nvPr/>
        </p:nvCxnSpPr>
        <p:spPr>
          <a:xfrm>
            <a:off x="8850213" y="1767747"/>
            <a:ext cx="0" cy="2936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A4470DA7-AB60-4876-9340-E94230BD3ED2}"/>
              </a:ext>
            </a:extLst>
          </p:cNvPr>
          <p:cNvCxnSpPr>
            <a:cxnSpLocks/>
          </p:cNvCxnSpPr>
          <p:nvPr/>
        </p:nvCxnSpPr>
        <p:spPr>
          <a:xfrm>
            <a:off x="7638618" y="1768243"/>
            <a:ext cx="35273" cy="294909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64212E8F-B13E-456B-B5BC-3092D2C5188B}"/>
              </a:ext>
            </a:extLst>
          </p:cNvPr>
          <p:cNvCxnSpPr>
            <a:cxnSpLocks/>
          </p:cNvCxnSpPr>
          <p:nvPr/>
        </p:nvCxnSpPr>
        <p:spPr>
          <a:xfrm>
            <a:off x="6436759" y="1767747"/>
            <a:ext cx="0" cy="29495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2AFFEF33-1E09-4FED-B6E3-4861127FC361}"/>
              </a:ext>
            </a:extLst>
          </p:cNvPr>
          <p:cNvCxnSpPr>
            <a:cxnSpLocks/>
          </p:cNvCxnSpPr>
          <p:nvPr/>
        </p:nvCxnSpPr>
        <p:spPr>
          <a:xfrm flipH="1">
            <a:off x="5205877" y="1767747"/>
            <a:ext cx="17923" cy="2962377"/>
          </a:xfrm>
          <a:prstGeom prst="line">
            <a:avLst/>
          </a:prstGeom>
        </p:spPr>
        <p:style>
          <a:lnRef idx="1">
            <a:schemeClr val="accent1"/>
          </a:lnRef>
          <a:fillRef idx="0">
            <a:schemeClr val="accent1"/>
          </a:fillRef>
          <a:effectRef idx="0">
            <a:schemeClr val="accent1"/>
          </a:effectRef>
          <a:fontRef idx="minor">
            <a:schemeClr val="tx1"/>
          </a:fontRef>
        </p:style>
      </p:cxnSp>
      <p:sp>
        <p:nvSpPr>
          <p:cNvPr id="110" name="Rectangle 109">
            <a:extLst>
              <a:ext uri="{FF2B5EF4-FFF2-40B4-BE49-F238E27FC236}">
                <a16:creationId xmlns:a16="http://schemas.microsoft.com/office/drawing/2014/main" id="{5D535C93-19A6-4765-BCA5-4D559029F5F6}"/>
              </a:ext>
            </a:extLst>
          </p:cNvPr>
          <p:cNvSpPr/>
          <p:nvPr/>
        </p:nvSpPr>
        <p:spPr>
          <a:xfrm>
            <a:off x="6479732" y="3472020"/>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a:extLst>
              <a:ext uri="{FF2B5EF4-FFF2-40B4-BE49-F238E27FC236}">
                <a16:creationId xmlns:a16="http://schemas.microsoft.com/office/drawing/2014/main" id="{D7E918F0-A59E-4AE8-B8DB-C0903E8F33C1}"/>
              </a:ext>
            </a:extLst>
          </p:cNvPr>
          <p:cNvSpPr txBox="1"/>
          <p:nvPr/>
        </p:nvSpPr>
        <p:spPr>
          <a:xfrm>
            <a:off x="6734225" y="2474590"/>
            <a:ext cx="993961" cy="892552"/>
          </a:xfrm>
          <a:prstGeom prst="rect">
            <a:avLst/>
          </a:prstGeom>
          <a:noFill/>
        </p:spPr>
        <p:txBody>
          <a:bodyPr wrap="square" rtlCol="0">
            <a:spAutoFit/>
          </a:bodyPr>
          <a:lstStyle/>
          <a:p>
            <a:pPr marL="111125" indent="-111125">
              <a:buFont typeface="Arial" panose="020B0604020202020204" pitchFamily="34" charset="0"/>
              <a:buChar char="•"/>
            </a:pPr>
            <a:r>
              <a:rPr lang="en-US" sz="900">
                <a:latin typeface="Arial" panose="020B0604020202020204" pitchFamily="34" charset="0"/>
                <a:cs typeface="Arial" panose="020B0604020202020204" pitchFamily="34" charset="0"/>
              </a:rPr>
              <a:t>Shop &amp; Buy</a:t>
            </a:r>
          </a:p>
          <a:p>
            <a:endParaRPr lang="en-US" sz="400">
              <a:latin typeface="Arial" panose="020B0604020202020204" pitchFamily="34" charset="0"/>
              <a:cs typeface="Arial" panose="020B0604020202020204" pitchFamily="34" charset="0"/>
            </a:endParaRPr>
          </a:p>
          <a:p>
            <a:pPr marL="111125" indent="-111125">
              <a:buFont typeface="Arial" panose="020B0604020202020204" pitchFamily="34" charset="0"/>
              <a:buChar char="•"/>
            </a:pPr>
            <a:r>
              <a:rPr lang="en-US" sz="900">
                <a:latin typeface="Arial" panose="020B0604020202020204" pitchFamily="34" charset="0"/>
                <a:cs typeface="Arial" panose="020B0604020202020204" pitchFamily="34" charset="0"/>
              </a:rPr>
              <a:t>Manage &amp;    Interact</a:t>
            </a:r>
          </a:p>
          <a:p>
            <a:endParaRPr lang="en-US" sz="300">
              <a:latin typeface="Arial" panose="020B0604020202020204" pitchFamily="34" charset="0"/>
              <a:cs typeface="Arial" panose="020B0604020202020204" pitchFamily="34" charset="0"/>
            </a:endParaRPr>
          </a:p>
          <a:p>
            <a:pPr marL="111125" indent="-111125">
              <a:buFont typeface="Arial" panose="020B0604020202020204" pitchFamily="34" charset="0"/>
              <a:buChar char="•"/>
            </a:pPr>
            <a:r>
              <a:rPr lang="en-US" sz="900">
                <a:latin typeface="Arial" panose="020B0604020202020204" pitchFamily="34" charset="0"/>
                <a:cs typeface="Arial" panose="020B0604020202020204" pitchFamily="34" charset="0"/>
              </a:rPr>
              <a:t>Rewarding Engagement</a:t>
            </a:r>
          </a:p>
        </p:txBody>
      </p:sp>
      <p:sp>
        <p:nvSpPr>
          <p:cNvPr id="117" name="Rectangle 116">
            <a:extLst>
              <a:ext uri="{FF2B5EF4-FFF2-40B4-BE49-F238E27FC236}">
                <a16:creationId xmlns:a16="http://schemas.microsoft.com/office/drawing/2014/main" id="{5FBE78E1-4B7C-4AAB-A1B3-DB80C803F01B}"/>
              </a:ext>
            </a:extLst>
          </p:cNvPr>
          <p:cNvSpPr/>
          <p:nvPr/>
        </p:nvSpPr>
        <p:spPr>
          <a:xfrm>
            <a:off x="6614538" y="2522054"/>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E7B59EE1-E0B4-442C-BE70-21027811D6A3}"/>
              </a:ext>
            </a:extLst>
          </p:cNvPr>
          <p:cNvSpPr/>
          <p:nvPr/>
        </p:nvSpPr>
        <p:spPr>
          <a:xfrm>
            <a:off x="6614538" y="2715928"/>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3C8DB2BB-FBE8-4874-96C1-049D181E232B}"/>
              </a:ext>
            </a:extLst>
          </p:cNvPr>
          <p:cNvSpPr/>
          <p:nvPr/>
        </p:nvSpPr>
        <p:spPr>
          <a:xfrm>
            <a:off x="6619168" y="3034009"/>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925C27D4-AADC-431E-A01C-CCB65B7D2536}"/>
              </a:ext>
            </a:extLst>
          </p:cNvPr>
          <p:cNvSpPr/>
          <p:nvPr/>
        </p:nvSpPr>
        <p:spPr>
          <a:xfrm>
            <a:off x="5395188" y="3008879"/>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29">
            <a:extLst>
              <a:ext uri="{FF2B5EF4-FFF2-40B4-BE49-F238E27FC236}">
                <a16:creationId xmlns:a16="http://schemas.microsoft.com/office/drawing/2014/main" id="{B11BEC42-2C30-40B5-BABA-1FDF1E5E0B6C}"/>
              </a:ext>
            </a:extLst>
          </p:cNvPr>
          <p:cNvSpPr>
            <a:spLocks/>
          </p:cNvSpPr>
          <p:nvPr/>
        </p:nvSpPr>
        <p:spPr bwMode="auto">
          <a:xfrm>
            <a:off x="5386018" y="2437316"/>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 name="Freeform 29">
            <a:extLst>
              <a:ext uri="{FF2B5EF4-FFF2-40B4-BE49-F238E27FC236}">
                <a16:creationId xmlns:a16="http://schemas.microsoft.com/office/drawing/2014/main" id="{5EEE2F55-8FB4-497C-BE20-98A63F36A877}"/>
              </a:ext>
            </a:extLst>
          </p:cNvPr>
          <p:cNvSpPr>
            <a:spLocks/>
          </p:cNvSpPr>
          <p:nvPr/>
        </p:nvSpPr>
        <p:spPr bwMode="auto">
          <a:xfrm>
            <a:off x="5389847" y="2718947"/>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 name="Freeform 29">
            <a:extLst>
              <a:ext uri="{FF2B5EF4-FFF2-40B4-BE49-F238E27FC236}">
                <a16:creationId xmlns:a16="http://schemas.microsoft.com/office/drawing/2014/main" id="{6B62827B-48F0-4998-84EE-7F5A6BA89355}"/>
              </a:ext>
            </a:extLst>
          </p:cNvPr>
          <p:cNvSpPr>
            <a:spLocks/>
          </p:cNvSpPr>
          <p:nvPr/>
        </p:nvSpPr>
        <p:spPr bwMode="auto">
          <a:xfrm>
            <a:off x="5398847" y="2988326"/>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 name="Rectangle 110">
            <a:extLst>
              <a:ext uri="{FF2B5EF4-FFF2-40B4-BE49-F238E27FC236}">
                <a16:creationId xmlns:a16="http://schemas.microsoft.com/office/drawing/2014/main" id="{0AD9B9AB-9710-44DB-B38A-8C2FE4A1C403}"/>
              </a:ext>
            </a:extLst>
          </p:cNvPr>
          <p:cNvSpPr/>
          <p:nvPr/>
        </p:nvSpPr>
        <p:spPr>
          <a:xfrm>
            <a:off x="7729639" y="3584993"/>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094B3794-B230-406A-B951-0231AF36CEF5}"/>
              </a:ext>
            </a:extLst>
          </p:cNvPr>
          <p:cNvSpPr txBox="1"/>
          <p:nvPr/>
        </p:nvSpPr>
        <p:spPr>
          <a:xfrm>
            <a:off x="7901926" y="3529383"/>
            <a:ext cx="904016" cy="400110"/>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Direct Web Sales</a:t>
            </a:r>
          </a:p>
        </p:txBody>
      </p:sp>
      <p:sp>
        <p:nvSpPr>
          <p:cNvPr id="124" name="Rectangle 123">
            <a:extLst>
              <a:ext uri="{FF2B5EF4-FFF2-40B4-BE49-F238E27FC236}">
                <a16:creationId xmlns:a16="http://schemas.microsoft.com/office/drawing/2014/main" id="{3AF77B7A-6D16-4859-AE6A-7B2569C31CB0}"/>
              </a:ext>
            </a:extLst>
          </p:cNvPr>
          <p:cNvSpPr/>
          <p:nvPr/>
        </p:nvSpPr>
        <p:spPr>
          <a:xfrm>
            <a:off x="5395741" y="3415546"/>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TextBox 125">
            <a:extLst>
              <a:ext uri="{FF2B5EF4-FFF2-40B4-BE49-F238E27FC236}">
                <a16:creationId xmlns:a16="http://schemas.microsoft.com/office/drawing/2014/main" id="{85A4AFA4-86CA-4616-B24C-90FBF8439F73}"/>
              </a:ext>
            </a:extLst>
          </p:cNvPr>
          <p:cNvSpPr txBox="1"/>
          <p:nvPr/>
        </p:nvSpPr>
        <p:spPr>
          <a:xfrm>
            <a:off x="5590804" y="3392752"/>
            <a:ext cx="904016" cy="400110"/>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Direct  Phone Sales</a:t>
            </a:r>
          </a:p>
        </p:txBody>
      </p:sp>
      <p:sp>
        <p:nvSpPr>
          <p:cNvPr id="128" name="Rectangle 127">
            <a:extLst>
              <a:ext uri="{FF2B5EF4-FFF2-40B4-BE49-F238E27FC236}">
                <a16:creationId xmlns:a16="http://schemas.microsoft.com/office/drawing/2014/main" id="{109CCBBA-CC9C-4579-8F03-7B2664913F54}"/>
              </a:ext>
            </a:extLst>
          </p:cNvPr>
          <p:cNvSpPr/>
          <p:nvPr/>
        </p:nvSpPr>
        <p:spPr>
          <a:xfrm>
            <a:off x="5419038" y="3814270"/>
            <a:ext cx="158554" cy="1343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DE46C73F-F93F-4014-9C10-DE13222E9678}"/>
              </a:ext>
            </a:extLst>
          </p:cNvPr>
          <p:cNvSpPr txBox="1"/>
          <p:nvPr/>
        </p:nvSpPr>
        <p:spPr>
          <a:xfrm>
            <a:off x="5614101" y="3791476"/>
            <a:ext cx="904016" cy="400110"/>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Direct Web Sales</a:t>
            </a:r>
          </a:p>
        </p:txBody>
      </p:sp>
      <p:sp>
        <p:nvSpPr>
          <p:cNvPr id="130" name="Freeform 29">
            <a:extLst>
              <a:ext uri="{FF2B5EF4-FFF2-40B4-BE49-F238E27FC236}">
                <a16:creationId xmlns:a16="http://schemas.microsoft.com/office/drawing/2014/main" id="{D5EF6B15-E781-40A8-83CB-82ECA25C80FC}"/>
              </a:ext>
            </a:extLst>
          </p:cNvPr>
          <p:cNvSpPr>
            <a:spLocks/>
          </p:cNvSpPr>
          <p:nvPr/>
        </p:nvSpPr>
        <p:spPr bwMode="auto">
          <a:xfrm>
            <a:off x="5394400" y="3380526"/>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FB512BE6-69DB-44F1-A1A5-D412ED731AA5}"/>
              </a:ext>
            </a:extLst>
          </p:cNvPr>
          <p:cNvPicPr>
            <a:picLocks noChangeAspect="1"/>
          </p:cNvPicPr>
          <p:nvPr/>
        </p:nvPicPr>
        <p:blipFill>
          <a:blip r:embed="rId4"/>
          <a:stretch>
            <a:fillRect/>
          </a:stretch>
        </p:blipFill>
        <p:spPr>
          <a:xfrm>
            <a:off x="7716591" y="3146540"/>
            <a:ext cx="201185" cy="158510"/>
          </a:xfrm>
          <a:prstGeom prst="rect">
            <a:avLst/>
          </a:prstGeom>
        </p:spPr>
      </p:pic>
      <p:graphicFrame>
        <p:nvGraphicFramePr>
          <p:cNvPr id="108" name="Table 107">
            <a:extLst>
              <a:ext uri="{FF2B5EF4-FFF2-40B4-BE49-F238E27FC236}">
                <a16:creationId xmlns:a16="http://schemas.microsoft.com/office/drawing/2014/main" id="{433D0C0B-389C-419C-AFA5-DF0382A5A978}"/>
              </a:ext>
            </a:extLst>
          </p:cNvPr>
          <p:cNvGraphicFramePr>
            <a:graphicFrameLocks noGrp="1"/>
          </p:cNvGraphicFramePr>
          <p:nvPr>
            <p:extLst>
              <p:ext uri="{D42A27DB-BD31-4B8C-83A1-F6EECF244321}">
                <p14:modId xmlns:p14="http://schemas.microsoft.com/office/powerpoint/2010/main" val="530836642"/>
              </p:ext>
            </p:extLst>
          </p:nvPr>
        </p:nvGraphicFramePr>
        <p:xfrm>
          <a:off x="44830" y="6607545"/>
          <a:ext cx="9778805" cy="411480"/>
        </p:xfrm>
        <a:graphic>
          <a:graphicData uri="http://schemas.openxmlformats.org/drawingml/2006/table">
            <a:tbl>
              <a:tblPr firstRow="1" bandRow="1">
                <a:tableStyleId>{5C22544A-7EE6-4342-B048-85BDC9FD1C3A}</a:tableStyleId>
              </a:tblPr>
              <a:tblGrid>
                <a:gridCol w="1955761">
                  <a:extLst>
                    <a:ext uri="{9D8B030D-6E8A-4147-A177-3AD203B41FA5}">
                      <a16:colId xmlns:a16="http://schemas.microsoft.com/office/drawing/2014/main" val="1767351924"/>
                    </a:ext>
                  </a:extLst>
                </a:gridCol>
                <a:gridCol w="1955761">
                  <a:extLst>
                    <a:ext uri="{9D8B030D-6E8A-4147-A177-3AD203B41FA5}">
                      <a16:colId xmlns:a16="http://schemas.microsoft.com/office/drawing/2014/main" val="20044898"/>
                    </a:ext>
                  </a:extLst>
                </a:gridCol>
                <a:gridCol w="1955761">
                  <a:extLst>
                    <a:ext uri="{9D8B030D-6E8A-4147-A177-3AD203B41FA5}">
                      <a16:colId xmlns:a16="http://schemas.microsoft.com/office/drawing/2014/main" val="2972605943"/>
                    </a:ext>
                  </a:extLst>
                </a:gridCol>
                <a:gridCol w="1955761">
                  <a:extLst>
                    <a:ext uri="{9D8B030D-6E8A-4147-A177-3AD203B41FA5}">
                      <a16:colId xmlns:a16="http://schemas.microsoft.com/office/drawing/2014/main" val="111026461"/>
                    </a:ext>
                  </a:extLst>
                </a:gridCol>
                <a:gridCol w="1955761">
                  <a:extLst>
                    <a:ext uri="{9D8B030D-6E8A-4147-A177-3AD203B41FA5}">
                      <a16:colId xmlns:a16="http://schemas.microsoft.com/office/drawing/2014/main" val="544978836"/>
                    </a:ext>
                  </a:extLst>
                </a:gridCol>
              </a:tblGrid>
              <a:tr h="313337">
                <a:tc>
                  <a:txBody>
                    <a:bodyPr/>
                    <a:lstStyle/>
                    <a:p>
                      <a:pPr algn="ctr"/>
                      <a:r>
                        <a:rPr lang="en-US" sz="1050" u="sng">
                          <a:solidFill>
                            <a:schemeClr val="bg1"/>
                          </a:solidFill>
                          <a:latin typeface="Arial"/>
                          <a:cs typeface="Arial"/>
                          <a:hlinkClick r:id="rId5" action="ppaction://hlinksldjump"/>
                        </a:rPr>
                        <a:t>Strategy Resources</a:t>
                      </a:r>
                      <a:endParaRPr lang="en-US" sz="1050" u="sng">
                        <a:solidFill>
                          <a:schemeClr val="bg1"/>
                        </a:solidFill>
                        <a:latin typeface="Arial"/>
                        <a:cs typeface="Arial"/>
                      </a:endParaRPr>
                    </a:p>
                  </a:txBody>
                  <a:tcPr anchor="ctr">
                    <a:lnL w="12700" cmpd="sng">
                      <a:noFill/>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50" u="sng">
                          <a:solidFill>
                            <a:schemeClr val="bg1"/>
                          </a:solidFill>
                          <a:latin typeface="Arial"/>
                          <a:cs typeface="Arial"/>
                          <a:hlinkClick r:id="rId6" action="ppaction://hlinksldjump"/>
                        </a:rPr>
                        <a:t>Exclusive Agency  </a:t>
                      </a:r>
                    </a:p>
                    <a:p>
                      <a:pPr marL="0" marR="0" lvl="0" indent="0" algn="ctr" defTabSz="1005840" rtl="0" eaLnBrk="1" fontAlgn="auto" latinLnBrk="0" hangingPunct="1">
                        <a:lnSpc>
                          <a:spcPct val="100000"/>
                        </a:lnSpc>
                        <a:spcBef>
                          <a:spcPts val="0"/>
                        </a:spcBef>
                        <a:spcAft>
                          <a:spcPts val="0"/>
                        </a:spcAft>
                        <a:buClrTx/>
                        <a:buSzTx/>
                        <a:buFontTx/>
                        <a:buNone/>
                        <a:tabLst/>
                        <a:defRPr/>
                      </a:pPr>
                      <a:r>
                        <a:rPr lang="en-US" sz="1050" u="sng">
                          <a:solidFill>
                            <a:schemeClr val="bg1"/>
                          </a:solidFill>
                          <a:latin typeface="Arial"/>
                          <a:cs typeface="Arial"/>
                          <a:hlinkClick r:id="rId6" action="ppaction://hlinksldjump"/>
                        </a:rPr>
                        <a:t>Material-1</a:t>
                      </a:r>
                      <a:endParaRPr lang="en-US" sz="1050" u="sng">
                        <a:solidFill>
                          <a:schemeClr val="bg1"/>
                        </a:solidFill>
                        <a:latin typeface="Arial"/>
                        <a:cs typeface="Arial"/>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hlinkClick r:id="rId7" action="ppaction://hlinksldjump"/>
                        </a:rPr>
                        <a:t>Exclusive Agency     </a:t>
                      </a:r>
                    </a:p>
                    <a:p>
                      <a:pPr algn="ctr"/>
                      <a:r>
                        <a:rPr lang="en-US" sz="1000" u="sng">
                          <a:solidFill>
                            <a:schemeClr val="bg1"/>
                          </a:solidFill>
                          <a:latin typeface="Arial"/>
                          <a:cs typeface="Arial"/>
                          <a:hlinkClick r:id="rId7" action="ppaction://hlinksldjump"/>
                        </a:rPr>
                        <a:t>Material-2</a:t>
                      </a:r>
                      <a:endParaRPr lang="en-US" sz="1000" u="sng">
                        <a:solidFill>
                          <a:schemeClr val="bg1"/>
                        </a:solidFill>
                        <a:latin typeface="Arial"/>
                        <a:cs typeface="Arial"/>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hlinkClick r:id="rId7" action="ppaction://hlinksldjump"/>
                        </a:rPr>
                        <a:t>Other Distribution Channel Material</a:t>
                      </a:r>
                      <a:endParaRPr lang="en-US" sz="1000" u="sng">
                        <a:solidFill>
                          <a:schemeClr val="bg1"/>
                        </a:solidFill>
                        <a:latin typeface="Arial"/>
                        <a:cs typeface="Arial"/>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hlinkClick r:id="rId8" action="ppaction://hlinksldjump"/>
                        </a:rPr>
                        <a:t>Detailed Communication Plan</a:t>
                      </a:r>
                      <a:endParaRPr lang="en-US" sz="1000" u="sng">
                        <a:solidFill>
                          <a:schemeClr val="bg1"/>
                        </a:solidFill>
                        <a:latin typeface="Arial"/>
                        <a:cs typeface="Arial"/>
                      </a:endParaRPr>
                    </a:p>
                  </a:txBody>
                  <a:tcPr anchor="ctr">
                    <a:lnL w="571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45BCE5"/>
                    </a:solidFill>
                  </a:tcPr>
                </a:tc>
                <a:extLst>
                  <a:ext uri="{0D108BD9-81ED-4DB2-BD59-A6C34878D82A}">
                    <a16:rowId xmlns:a16="http://schemas.microsoft.com/office/drawing/2014/main" val="2624777332"/>
                  </a:ext>
                </a:extLst>
              </a:tr>
            </a:tbl>
          </a:graphicData>
        </a:graphic>
      </p:graphicFrame>
      <p:grpSp>
        <p:nvGrpSpPr>
          <p:cNvPr id="138" name="Group 137">
            <a:extLst>
              <a:ext uri="{FF2B5EF4-FFF2-40B4-BE49-F238E27FC236}">
                <a16:creationId xmlns:a16="http://schemas.microsoft.com/office/drawing/2014/main" id="{7B93F928-F5C7-4580-B98D-916E08859CE7}"/>
              </a:ext>
            </a:extLst>
          </p:cNvPr>
          <p:cNvGrpSpPr/>
          <p:nvPr/>
        </p:nvGrpSpPr>
        <p:grpSpPr>
          <a:xfrm>
            <a:off x="210360" y="5217357"/>
            <a:ext cx="1004612" cy="1084208"/>
            <a:chOff x="210360" y="5229029"/>
            <a:chExt cx="1004612" cy="1084208"/>
          </a:xfrm>
        </p:grpSpPr>
        <p:sp>
          <p:nvSpPr>
            <p:cNvPr id="144" name="TextBox 143">
              <a:extLst>
                <a:ext uri="{FF2B5EF4-FFF2-40B4-BE49-F238E27FC236}">
                  <a16:creationId xmlns:a16="http://schemas.microsoft.com/office/drawing/2014/main" id="{E462C558-3431-4881-A64A-797D993919CB}"/>
                </a:ext>
              </a:extLst>
            </p:cNvPr>
            <p:cNvSpPr txBox="1"/>
            <p:nvPr/>
          </p:nvSpPr>
          <p:spPr>
            <a:xfrm>
              <a:off x="210360" y="5913127"/>
              <a:ext cx="1004612" cy="400110"/>
            </a:xfrm>
            <a:prstGeom prst="rect">
              <a:avLst/>
            </a:prstGeom>
            <a:noFill/>
          </p:spPr>
          <p:txBody>
            <a:bodyPr wrap="square" rtlCol="0">
              <a:spAutoFit/>
            </a:bodyPr>
            <a:lstStyle/>
            <a:p>
              <a:pPr algn="ctr"/>
              <a:r>
                <a:rPr lang="en-US" sz="1000" b="1">
                  <a:latin typeface="Arial" panose="020B0604020202020204" pitchFamily="34" charset="0"/>
                  <a:cs typeface="Arial" panose="020B0604020202020204" pitchFamily="34" charset="0"/>
                </a:rPr>
                <a:t>Leadership </a:t>
              </a:r>
            </a:p>
            <a:p>
              <a:pPr algn="ctr"/>
              <a:r>
                <a:rPr lang="en-US" sz="1000" b="1">
                  <a:latin typeface="Arial" panose="020B0604020202020204" pitchFamily="34" charset="0"/>
                  <a:cs typeface="Arial" panose="020B0604020202020204" pitchFamily="34" charset="0"/>
                </a:rPr>
                <a:t>Awareness</a:t>
              </a:r>
            </a:p>
          </p:txBody>
        </p:sp>
        <p:grpSp>
          <p:nvGrpSpPr>
            <p:cNvPr id="150" name="Group 149">
              <a:extLst>
                <a:ext uri="{FF2B5EF4-FFF2-40B4-BE49-F238E27FC236}">
                  <a16:creationId xmlns:a16="http://schemas.microsoft.com/office/drawing/2014/main" id="{3E35A03D-48B6-4BA0-A34C-5A2DE5279E11}"/>
                </a:ext>
              </a:extLst>
            </p:cNvPr>
            <p:cNvGrpSpPr/>
            <p:nvPr/>
          </p:nvGrpSpPr>
          <p:grpSpPr>
            <a:xfrm>
              <a:off x="346170" y="5229029"/>
              <a:ext cx="761698" cy="439454"/>
              <a:chOff x="3597123" y="6894355"/>
              <a:chExt cx="761698" cy="439454"/>
            </a:xfrm>
          </p:grpSpPr>
          <p:sp>
            <p:nvSpPr>
              <p:cNvPr id="152" name="Oval 151">
                <a:extLst>
                  <a:ext uri="{FF2B5EF4-FFF2-40B4-BE49-F238E27FC236}">
                    <a16:creationId xmlns:a16="http://schemas.microsoft.com/office/drawing/2014/main" id="{D24926C1-42E7-4EB6-BCFE-FB8446E47E31}"/>
                  </a:ext>
                </a:extLst>
              </p:cNvPr>
              <p:cNvSpPr>
                <a:spLocks noChangeAspect="1"/>
              </p:cNvSpPr>
              <p:nvPr/>
            </p:nvSpPr>
            <p:spPr>
              <a:xfrm>
                <a:off x="3655234" y="6894355"/>
                <a:ext cx="523938" cy="439454"/>
              </a:xfrm>
              <a:prstGeom prst="ellipse">
                <a:avLst/>
              </a:prstGeom>
              <a:solidFill>
                <a:srgbClr val="0033A0"/>
              </a:solidFill>
              <a:ln>
                <a:solidFill>
                  <a:srgbClr val="0033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2913">
                  <a:defRPr/>
                </a:pPr>
                <a:endParaRPr lang="en-US" sz="447">
                  <a:solidFill>
                    <a:prstClr val="white"/>
                  </a:solidFill>
                  <a:latin typeface="Arial" panose="020B0604020202020204" pitchFamily="34" charset="0"/>
                  <a:cs typeface="Arial" panose="020B0604020202020204" pitchFamily="34" charset="0"/>
                </a:endParaRPr>
              </a:p>
            </p:txBody>
          </p:sp>
          <p:sp>
            <p:nvSpPr>
              <p:cNvPr id="153" name="TextBox 152">
                <a:extLst>
                  <a:ext uri="{FF2B5EF4-FFF2-40B4-BE49-F238E27FC236}">
                    <a16:creationId xmlns:a16="http://schemas.microsoft.com/office/drawing/2014/main" id="{CF0FD6C6-64E2-42C6-8450-825AC166CAD7}"/>
                  </a:ext>
                </a:extLst>
              </p:cNvPr>
              <p:cNvSpPr txBox="1"/>
              <p:nvPr/>
            </p:nvSpPr>
            <p:spPr>
              <a:xfrm>
                <a:off x="3597123" y="6978618"/>
                <a:ext cx="761698" cy="261610"/>
              </a:xfrm>
              <a:prstGeom prst="rect">
                <a:avLst/>
              </a:prstGeom>
              <a:noFill/>
            </p:spPr>
            <p:txBody>
              <a:bodyPr wrap="square" rtlCol="0">
                <a:spAutoFit/>
              </a:bodyPr>
              <a:lstStyle/>
              <a:p>
                <a:r>
                  <a:rPr lang="en-US" sz="1100" b="1">
                    <a:solidFill>
                      <a:schemeClr val="bg1"/>
                    </a:solidFill>
                    <a:latin typeface="Arial" panose="020B0604020202020204" pitchFamily="34" charset="0"/>
                    <a:cs typeface="Arial" panose="020B0604020202020204" pitchFamily="34" charset="0"/>
                  </a:rPr>
                  <a:t>10/8</a:t>
                </a:r>
              </a:p>
            </p:txBody>
          </p:sp>
        </p:grpSp>
        <p:cxnSp>
          <p:nvCxnSpPr>
            <p:cNvPr id="151" name="Straight Connector 150">
              <a:extLst>
                <a:ext uri="{FF2B5EF4-FFF2-40B4-BE49-F238E27FC236}">
                  <a16:creationId xmlns:a16="http://schemas.microsoft.com/office/drawing/2014/main" id="{C196B1F8-B862-4F99-B006-ACD8A8797AFA}"/>
                </a:ext>
              </a:extLst>
            </p:cNvPr>
            <p:cNvCxnSpPr>
              <a:cxnSpLocks/>
            </p:cNvCxnSpPr>
            <p:nvPr/>
          </p:nvCxnSpPr>
          <p:spPr>
            <a:xfrm>
              <a:off x="666250" y="5682396"/>
              <a:ext cx="0" cy="274320"/>
            </a:xfrm>
            <a:prstGeom prst="line">
              <a:avLst/>
            </a:prstGeom>
            <a:ln>
              <a:solidFill>
                <a:srgbClr val="00467F"/>
              </a:solidFill>
            </a:ln>
          </p:spPr>
          <p:style>
            <a:lnRef idx="1">
              <a:schemeClr val="accent1"/>
            </a:lnRef>
            <a:fillRef idx="0">
              <a:schemeClr val="accent1"/>
            </a:fillRef>
            <a:effectRef idx="0">
              <a:schemeClr val="accent1"/>
            </a:effectRef>
            <a:fontRef idx="minor">
              <a:schemeClr val="tx1"/>
            </a:fontRef>
          </p:style>
        </p:cxnSp>
      </p:grpSp>
      <p:grpSp>
        <p:nvGrpSpPr>
          <p:cNvPr id="154" name="Group 153">
            <a:extLst>
              <a:ext uri="{FF2B5EF4-FFF2-40B4-BE49-F238E27FC236}">
                <a16:creationId xmlns:a16="http://schemas.microsoft.com/office/drawing/2014/main" id="{CB6DE249-A2CC-4359-8C78-A52F11549F3C}"/>
              </a:ext>
            </a:extLst>
          </p:cNvPr>
          <p:cNvGrpSpPr/>
          <p:nvPr/>
        </p:nvGrpSpPr>
        <p:grpSpPr>
          <a:xfrm>
            <a:off x="4801677" y="5154405"/>
            <a:ext cx="1167180" cy="1223403"/>
            <a:chOff x="5087425" y="5229029"/>
            <a:chExt cx="1167180" cy="1223403"/>
          </a:xfrm>
        </p:grpSpPr>
        <p:sp>
          <p:nvSpPr>
            <p:cNvPr id="158" name="TextBox 157">
              <a:extLst>
                <a:ext uri="{FF2B5EF4-FFF2-40B4-BE49-F238E27FC236}">
                  <a16:creationId xmlns:a16="http://schemas.microsoft.com/office/drawing/2014/main" id="{A1624495-7B03-4E93-87D7-37E05FB2AEA1}"/>
                </a:ext>
              </a:extLst>
            </p:cNvPr>
            <p:cNvSpPr txBox="1"/>
            <p:nvPr/>
          </p:nvSpPr>
          <p:spPr>
            <a:xfrm>
              <a:off x="5087425" y="5898434"/>
              <a:ext cx="1167180" cy="553998"/>
            </a:xfrm>
            <a:prstGeom prst="rect">
              <a:avLst/>
            </a:prstGeom>
            <a:noFill/>
          </p:spPr>
          <p:txBody>
            <a:bodyPr wrap="square" rtlCol="0">
              <a:spAutoFit/>
            </a:bodyPr>
            <a:lstStyle/>
            <a:p>
              <a:pPr algn="ctr"/>
              <a:r>
                <a:rPr lang="en-US" sz="1000" b="1">
                  <a:latin typeface="Arial" panose="020B0604020202020204" pitchFamily="34" charset="0"/>
                  <a:cs typeface="Arial" panose="020B0604020202020204" pitchFamily="34" charset="0"/>
                </a:rPr>
                <a:t>Launch Channel Communication</a:t>
              </a:r>
            </a:p>
          </p:txBody>
        </p:sp>
        <p:grpSp>
          <p:nvGrpSpPr>
            <p:cNvPr id="160" name="Group 159">
              <a:extLst>
                <a:ext uri="{FF2B5EF4-FFF2-40B4-BE49-F238E27FC236}">
                  <a16:creationId xmlns:a16="http://schemas.microsoft.com/office/drawing/2014/main" id="{80EB2312-05B5-4C16-B3EF-DDED0F8BD77F}"/>
                </a:ext>
              </a:extLst>
            </p:cNvPr>
            <p:cNvGrpSpPr/>
            <p:nvPr/>
          </p:nvGrpSpPr>
          <p:grpSpPr>
            <a:xfrm>
              <a:off x="5350302" y="5229029"/>
              <a:ext cx="761698" cy="439454"/>
              <a:chOff x="3596490" y="6894355"/>
              <a:chExt cx="761698" cy="439454"/>
            </a:xfrm>
          </p:grpSpPr>
          <p:sp>
            <p:nvSpPr>
              <p:cNvPr id="162" name="Oval 161">
                <a:extLst>
                  <a:ext uri="{FF2B5EF4-FFF2-40B4-BE49-F238E27FC236}">
                    <a16:creationId xmlns:a16="http://schemas.microsoft.com/office/drawing/2014/main" id="{7BAED396-71C5-4E10-94D6-E163EAB6B44C}"/>
                  </a:ext>
                </a:extLst>
              </p:cNvPr>
              <p:cNvSpPr>
                <a:spLocks noChangeAspect="1"/>
              </p:cNvSpPr>
              <p:nvPr/>
            </p:nvSpPr>
            <p:spPr>
              <a:xfrm>
                <a:off x="3655234" y="6894355"/>
                <a:ext cx="523938" cy="439454"/>
              </a:xfrm>
              <a:prstGeom prst="ellipse">
                <a:avLst/>
              </a:prstGeom>
              <a:solidFill>
                <a:srgbClr val="72B325"/>
              </a:solidFill>
              <a:ln>
                <a:solidFill>
                  <a:srgbClr val="72B3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2913">
                  <a:defRPr/>
                </a:pPr>
                <a:endParaRPr lang="en-US" sz="447">
                  <a:solidFill>
                    <a:prstClr val="white"/>
                  </a:solidFill>
                  <a:latin typeface="Arial" panose="020B0604020202020204" pitchFamily="34" charset="0"/>
                  <a:cs typeface="Arial" panose="020B0604020202020204" pitchFamily="34" charset="0"/>
                </a:endParaRPr>
              </a:p>
            </p:txBody>
          </p:sp>
          <p:sp>
            <p:nvSpPr>
              <p:cNvPr id="167" name="TextBox 166">
                <a:extLst>
                  <a:ext uri="{FF2B5EF4-FFF2-40B4-BE49-F238E27FC236}">
                    <a16:creationId xmlns:a16="http://schemas.microsoft.com/office/drawing/2014/main" id="{2CFB0B10-4231-4522-A885-62349D0FBBD5}"/>
                  </a:ext>
                </a:extLst>
              </p:cNvPr>
              <p:cNvSpPr txBox="1"/>
              <p:nvPr/>
            </p:nvSpPr>
            <p:spPr>
              <a:xfrm>
                <a:off x="3596490" y="6976291"/>
                <a:ext cx="761698" cy="261610"/>
              </a:xfrm>
              <a:prstGeom prst="rect">
                <a:avLst/>
              </a:prstGeom>
              <a:noFill/>
            </p:spPr>
            <p:txBody>
              <a:bodyPr wrap="square" rtlCol="0">
                <a:spAutoFit/>
              </a:bodyPr>
              <a:lstStyle/>
              <a:p>
                <a:r>
                  <a:rPr lang="en-US" sz="1100" b="1">
                    <a:solidFill>
                      <a:schemeClr val="bg1"/>
                    </a:solidFill>
                    <a:latin typeface="Arial" panose="020B0604020202020204" pitchFamily="34" charset="0"/>
                    <a:cs typeface="Arial" panose="020B0604020202020204" pitchFamily="34" charset="0"/>
                  </a:rPr>
                  <a:t>11/12</a:t>
                </a:r>
              </a:p>
            </p:txBody>
          </p:sp>
        </p:grpSp>
        <p:cxnSp>
          <p:nvCxnSpPr>
            <p:cNvPr id="161" name="Straight Connector 160">
              <a:extLst>
                <a:ext uri="{FF2B5EF4-FFF2-40B4-BE49-F238E27FC236}">
                  <a16:creationId xmlns:a16="http://schemas.microsoft.com/office/drawing/2014/main" id="{86A40048-0FAC-416C-B640-858408130E0D}"/>
                </a:ext>
              </a:extLst>
            </p:cNvPr>
            <p:cNvCxnSpPr>
              <a:cxnSpLocks/>
            </p:cNvCxnSpPr>
            <p:nvPr/>
          </p:nvCxnSpPr>
          <p:spPr>
            <a:xfrm>
              <a:off x="5681546" y="5682396"/>
              <a:ext cx="0" cy="274320"/>
            </a:xfrm>
            <a:prstGeom prst="line">
              <a:avLst/>
            </a:prstGeom>
            <a:ln>
              <a:solidFill>
                <a:srgbClr val="72B325"/>
              </a:solidFill>
            </a:ln>
          </p:spPr>
          <p:style>
            <a:lnRef idx="1">
              <a:schemeClr val="accent1"/>
            </a:lnRef>
            <a:fillRef idx="0">
              <a:schemeClr val="accent1"/>
            </a:fillRef>
            <a:effectRef idx="0">
              <a:schemeClr val="accent1"/>
            </a:effectRef>
            <a:fontRef idx="minor">
              <a:schemeClr val="tx1"/>
            </a:fontRef>
          </p:style>
        </p:cxnSp>
      </p:grpSp>
      <p:grpSp>
        <p:nvGrpSpPr>
          <p:cNvPr id="168" name="Group 167">
            <a:extLst>
              <a:ext uri="{FF2B5EF4-FFF2-40B4-BE49-F238E27FC236}">
                <a16:creationId xmlns:a16="http://schemas.microsoft.com/office/drawing/2014/main" id="{8DE9C314-7815-4873-A623-80FE3DC1EF9F}"/>
              </a:ext>
            </a:extLst>
          </p:cNvPr>
          <p:cNvGrpSpPr/>
          <p:nvPr/>
        </p:nvGrpSpPr>
        <p:grpSpPr>
          <a:xfrm>
            <a:off x="2509389" y="5168886"/>
            <a:ext cx="1167180" cy="1223403"/>
            <a:chOff x="5087425" y="5229029"/>
            <a:chExt cx="1167180" cy="1223403"/>
          </a:xfrm>
        </p:grpSpPr>
        <p:sp>
          <p:nvSpPr>
            <p:cNvPr id="173" name="TextBox 172">
              <a:extLst>
                <a:ext uri="{FF2B5EF4-FFF2-40B4-BE49-F238E27FC236}">
                  <a16:creationId xmlns:a16="http://schemas.microsoft.com/office/drawing/2014/main" id="{81297B74-C55B-4C3F-B4E4-06A90D566B4B}"/>
                </a:ext>
              </a:extLst>
            </p:cNvPr>
            <p:cNvSpPr txBox="1"/>
            <p:nvPr/>
          </p:nvSpPr>
          <p:spPr>
            <a:xfrm>
              <a:off x="5087425" y="5898434"/>
              <a:ext cx="1167180" cy="553998"/>
            </a:xfrm>
            <a:prstGeom prst="rect">
              <a:avLst/>
            </a:prstGeom>
            <a:noFill/>
          </p:spPr>
          <p:txBody>
            <a:bodyPr wrap="square" rtlCol="0">
              <a:spAutoFit/>
            </a:bodyPr>
            <a:lstStyle/>
            <a:p>
              <a:pPr algn="ctr"/>
              <a:r>
                <a:rPr lang="en-US" sz="1000" b="1">
                  <a:latin typeface="Arial" panose="020B0604020202020204" pitchFamily="34" charset="0"/>
                  <a:cs typeface="Arial" panose="020B0604020202020204" pitchFamily="34" charset="0"/>
                </a:rPr>
                <a:t>Pre-Launch Channel Communication</a:t>
              </a:r>
            </a:p>
          </p:txBody>
        </p:sp>
        <p:grpSp>
          <p:nvGrpSpPr>
            <p:cNvPr id="174" name="Group 173">
              <a:extLst>
                <a:ext uri="{FF2B5EF4-FFF2-40B4-BE49-F238E27FC236}">
                  <a16:creationId xmlns:a16="http://schemas.microsoft.com/office/drawing/2014/main" id="{01125CE9-8ABA-4B6C-A90A-FAD9826A068D}"/>
                </a:ext>
              </a:extLst>
            </p:cNvPr>
            <p:cNvGrpSpPr/>
            <p:nvPr/>
          </p:nvGrpSpPr>
          <p:grpSpPr>
            <a:xfrm>
              <a:off x="5350302" y="5229029"/>
              <a:ext cx="761698" cy="439454"/>
              <a:chOff x="3596490" y="6894355"/>
              <a:chExt cx="761698" cy="439454"/>
            </a:xfrm>
          </p:grpSpPr>
          <p:sp>
            <p:nvSpPr>
              <p:cNvPr id="176" name="Oval 175">
                <a:extLst>
                  <a:ext uri="{FF2B5EF4-FFF2-40B4-BE49-F238E27FC236}">
                    <a16:creationId xmlns:a16="http://schemas.microsoft.com/office/drawing/2014/main" id="{02FEFC9F-63EE-4589-8DDA-E765353CE023}"/>
                  </a:ext>
                </a:extLst>
              </p:cNvPr>
              <p:cNvSpPr>
                <a:spLocks noChangeAspect="1"/>
              </p:cNvSpPr>
              <p:nvPr/>
            </p:nvSpPr>
            <p:spPr>
              <a:xfrm>
                <a:off x="3655234" y="6894355"/>
                <a:ext cx="523938" cy="439454"/>
              </a:xfrm>
              <a:prstGeom prst="ellipse">
                <a:avLst/>
              </a:prstGeom>
              <a:solidFill>
                <a:srgbClr val="72B325"/>
              </a:solidFill>
              <a:ln>
                <a:solidFill>
                  <a:srgbClr val="72B3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2913">
                  <a:defRPr/>
                </a:pPr>
                <a:endParaRPr lang="en-US" sz="447">
                  <a:solidFill>
                    <a:prstClr val="white"/>
                  </a:solidFill>
                  <a:latin typeface="Arial" panose="020B0604020202020204" pitchFamily="34" charset="0"/>
                  <a:cs typeface="Arial" panose="020B0604020202020204" pitchFamily="34" charset="0"/>
                </a:endParaRPr>
              </a:p>
            </p:txBody>
          </p:sp>
          <p:sp>
            <p:nvSpPr>
              <p:cNvPr id="177" name="TextBox 176">
                <a:extLst>
                  <a:ext uri="{FF2B5EF4-FFF2-40B4-BE49-F238E27FC236}">
                    <a16:creationId xmlns:a16="http://schemas.microsoft.com/office/drawing/2014/main" id="{DD00B916-B59E-4CDB-95BD-3F721F40DB21}"/>
                  </a:ext>
                </a:extLst>
              </p:cNvPr>
              <p:cNvSpPr txBox="1"/>
              <p:nvPr/>
            </p:nvSpPr>
            <p:spPr>
              <a:xfrm>
                <a:off x="3596490" y="6976291"/>
                <a:ext cx="761698" cy="261610"/>
              </a:xfrm>
              <a:prstGeom prst="rect">
                <a:avLst/>
              </a:prstGeom>
              <a:noFill/>
            </p:spPr>
            <p:txBody>
              <a:bodyPr wrap="square" rtlCol="0">
                <a:spAutoFit/>
              </a:bodyPr>
              <a:lstStyle/>
              <a:p>
                <a:r>
                  <a:rPr lang="en-US" sz="1100" b="1">
                    <a:solidFill>
                      <a:schemeClr val="bg1"/>
                    </a:solidFill>
                    <a:latin typeface="Arial" panose="020B0604020202020204" pitchFamily="34" charset="0"/>
                    <a:cs typeface="Arial" panose="020B0604020202020204" pitchFamily="34" charset="0"/>
                  </a:rPr>
                  <a:t>10/8</a:t>
                </a:r>
              </a:p>
            </p:txBody>
          </p:sp>
        </p:grpSp>
        <p:cxnSp>
          <p:nvCxnSpPr>
            <p:cNvPr id="175" name="Straight Connector 174">
              <a:extLst>
                <a:ext uri="{FF2B5EF4-FFF2-40B4-BE49-F238E27FC236}">
                  <a16:creationId xmlns:a16="http://schemas.microsoft.com/office/drawing/2014/main" id="{DD53E7BB-A14F-464D-A88C-DAF1B9C0A213}"/>
                </a:ext>
              </a:extLst>
            </p:cNvPr>
            <p:cNvCxnSpPr>
              <a:cxnSpLocks/>
            </p:cNvCxnSpPr>
            <p:nvPr/>
          </p:nvCxnSpPr>
          <p:spPr>
            <a:xfrm>
              <a:off x="5681546" y="5682396"/>
              <a:ext cx="0" cy="274320"/>
            </a:xfrm>
            <a:prstGeom prst="line">
              <a:avLst/>
            </a:prstGeom>
            <a:ln>
              <a:solidFill>
                <a:srgbClr val="72B325"/>
              </a:solidFill>
            </a:ln>
          </p:spPr>
          <p:style>
            <a:lnRef idx="1">
              <a:schemeClr val="accent1"/>
            </a:lnRef>
            <a:fillRef idx="0">
              <a:schemeClr val="accent1"/>
            </a:fillRef>
            <a:effectRef idx="0">
              <a:schemeClr val="accent1"/>
            </a:effectRef>
            <a:fontRef idx="minor">
              <a:schemeClr val="tx1"/>
            </a:fontRef>
          </p:style>
        </p:cxnSp>
      </p:grpSp>
      <p:grpSp>
        <p:nvGrpSpPr>
          <p:cNvPr id="178" name="Group 177">
            <a:extLst>
              <a:ext uri="{FF2B5EF4-FFF2-40B4-BE49-F238E27FC236}">
                <a16:creationId xmlns:a16="http://schemas.microsoft.com/office/drawing/2014/main" id="{77285E76-FEAA-4BC3-AA97-1BF2C588506C}"/>
              </a:ext>
            </a:extLst>
          </p:cNvPr>
          <p:cNvGrpSpPr/>
          <p:nvPr/>
        </p:nvGrpSpPr>
        <p:grpSpPr>
          <a:xfrm>
            <a:off x="7251190" y="5221860"/>
            <a:ext cx="761698" cy="439454"/>
            <a:chOff x="3587058" y="6894355"/>
            <a:chExt cx="761698" cy="439454"/>
          </a:xfrm>
        </p:grpSpPr>
        <p:sp>
          <p:nvSpPr>
            <p:cNvPr id="185" name="Oval 184">
              <a:extLst>
                <a:ext uri="{FF2B5EF4-FFF2-40B4-BE49-F238E27FC236}">
                  <a16:creationId xmlns:a16="http://schemas.microsoft.com/office/drawing/2014/main" id="{D8FD38BD-7DD1-48C2-90F7-DA7FC3A443AA}"/>
                </a:ext>
              </a:extLst>
            </p:cNvPr>
            <p:cNvSpPr>
              <a:spLocks noChangeAspect="1"/>
            </p:cNvSpPr>
            <p:nvPr/>
          </p:nvSpPr>
          <p:spPr>
            <a:xfrm>
              <a:off x="3655234" y="6894355"/>
              <a:ext cx="523938" cy="439454"/>
            </a:xfrm>
            <a:prstGeom prst="ellipse">
              <a:avLst/>
            </a:prstGeom>
            <a:solidFill>
              <a:srgbClr val="FF8674"/>
            </a:solidFill>
            <a:ln>
              <a:solidFill>
                <a:srgbClr val="FF86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82913">
                <a:defRPr/>
              </a:pPr>
              <a:endParaRPr lang="en-US" sz="447">
                <a:solidFill>
                  <a:prstClr val="white"/>
                </a:solidFill>
                <a:latin typeface="Arial" panose="020B0604020202020204" pitchFamily="34" charset="0"/>
                <a:cs typeface="Arial" panose="020B0604020202020204" pitchFamily="34" charset="0"/>
              </a:endParaRPr>
            </a:p>
          </p:txBody>
        </p:sp>
        <p:sp>
          <p:nvSpPr>
            <p:cNvPr id="188" name="TextBox 187">
              <a:extLst>
                <a:ext uri="{FF2B5EF4-FFF2-40B4-BE49-F238E27FC236}">
                  <a16:creationId xmlns:a16="http://schemas.microsoft.com/office/drawing/2014/main" id="{81113B52-EE2B-4F4D-8E2F-801241647FA4}"/>
                </a:ext>
              </a:extLst>
            </p:cNvPr>
            <p:cNvSpPr txBox="1"/>
            <p:nvPr/>
          </p:nvSpPr>
          <p:spPr>
            <a:xfrm>
              <a:off x="3587058" y="6977765"/>
              <a:ext cx="761698" cy="261610"/>
            </a:xfrm>
            <a:prstGeom prst="rect">
              <a:avLst/>
            </a:prstGeom>
            <a:noFill/>
            <a:ln>
              <a:noFill/>
            </a:ln>
          </p:spPr>
          <p:txBody>
            <a:bodyPr wrap="square" rtlCol="0">
              <a:spAutoFit/>
            </a:bodyPr>
            <a:lstStyle/>
            <a:p>
              <a:r>
                <a:rPr lang="en-US" sz="1100" b="1">
                  <a:solidFill>
                    <a:schemeClr val="bg1"/>
                  </a:solidFill>
                  <a:latin typeface="Arial" panose="020B0604020202020204" pitchFamily="34" charset="0"/>
                  <a:cs typeface="Arial" panose="020B0604020202020204" pitchFamily="34" charset="0"/>
                </a:rPr>
                <a:t>11/15</a:t>
              </a:r>
            </a:p>
          </p:txBody>
        </p:sp>
      </p:grpSp>
      <p:sp>
        <p:nvSpPr>
          <p:cNvPr id="189" name="TextBox 188">
            <a:extLst>
              <a:ext uri="{FF2B5EF4-FFF2-40B4-BE49-F238E27FC236}">
                <a16:creationId xmlns:a16="http://schemas.microsoft.com/office/drawing/2014/main" id="{BEDEB820-DEB7-4BB7-BEA2-222F93A49055}"/>
              </a:ext>
            </a:extLst>
          </p:cNvPr>
          <p:cNvSpPr txBox="1"/>
          <p:nvPr/>
        </p:nvSpPr>
        <p:spPr>
          <a:xfrm>
            <a:off x="7040733" y="5951855"/>
            <a:ext cx="1081204" cy="246221"/>
          </a:xfrm>
          <a:prstGeom prst="rect">
            <a:avLst/>
          </a:prstGeom>
          <a:noFill/>
        </p:spPr>
        <p:txBody>
          <a:bodyPr wrap="square" rtlCol="0">
            <a:spAutoFit/>
          </a:bodyPr>
          <a:lstStyle/>
          <a:p>
            <a:pPr algn="ctr"/>
            <a:r>
              <a:rPr lang="en-US" sz="1000" b="1">
                <a:latin typeface="Arial" panose="020B0604020202020204" pitchFamily="34" charset="0"/>
                <a:cs typeface="Arial" panose="020B0604020202020204" pitchFamily="34" charset="0"/>
              </a:rPr>
              <a:t>Launch Date</a:t>
            </a:r>
          </a:p>
        </p:txBody>
      </p:sp>
      <p:cxnSp>
        <p:nvCxnSpPr>
          <p:cNvPr id="190" name="Straight Connector 189">
            <a:extLst>
              <a:ext uri="{FF2B5EF4-FFF2-40B4-BE49-F238E27FC236}">
                <a16:creationId xmlns:a16="http://schemas.microsoft.com/office/drawing/2014/main" id="{0DC1B6DB-C9D1-42CC-A4FC-3930299F689C}"/>
              </a:ext>
            </a:extLst>
          </p:cNvPr>
          <p:cNvCxnSpPr>
            <a:cxnSpLocks/>
          </p:cNvCxnSpPr>
          <p:nvPr/>
        </p:nvCxnSpPr>
        <p:spPr>
          <a:xfrm>
            <a:off x="7581335" y="5676304"/>
            <a:ext cx="0" cy="329839"/>
          </a:xfrm>
          <a:prstGeom prst="line">
            <a:avLst/>
          </a:prstGeom>
          <a:ln>
            <a:solidFill>
              <a:srgbClr val="B53EAA"/>
            </a:solidFill>
          </a:ln>
        </p:spPr>
        <p:style>
          <a:lnRef idx="1">
            <a:schemeClr val="accent1"/>
          </a:lnRef>
          <a:fillRef idx="0">
            <a:schemeClr val="accent1"/>
          </a:fillRef>
          <a:effectRef idx="0">
            <a:schemeClr val="accent1"/>
          </a:effectRef>
          <a:fontRef idx="minor">
            <a:schemeClr val="tx1"/>
          </a:fontRef>
        </p:style>
      </p:cxnSp>
      <p:pic>
        <p:nvPicPr>
          <p:cNvPr id="118" name="Picture 117">
            <a:extLst>
              <a:ext uri="{FF2B5EF4-FFF2-40B4-BE49-F238E27FC236}">
                <a16:creationId xmlns:a16="http://schemas.microsoft.com/office/drawing/2014/main" id="{A7C4DAD7-C173-4BA6-8A0C-38E703EE124E}"/>
              </a:ext>
            </a:extLst>
          </p:cNvPr>
          <p:cNvPicPr>
            <a:picLocks noChangeAspect="1"/>
          </p:cNvPicPr>
          <p:nvPr/>
        </p:nvPicPr>
        <p:blipFill>
          <a:blip r:embed="rId4"/>
          <a:stretch>
            <a:fillRect/>
          </a:stretch>
        </p:blipFill>
        <p:spPr>
          <a:xfrm>
            <a:off x="6496908" y="3447279"/>
            <a:ext cx="201185" cy="158510"/>
          </a:xfrm>
          <a:prstGeom prst="rect">
            <a:avLst/>
          </a:prstGeom>
        </p:spPr>
      </p:pic>
      <p:sp>
        <p:nvSpPr>
          <p:cNvPr id="132" name="Freeform 29">
            <a:extLst>
              <a:ext uri="{FF2B5EF4-FFF2-40B4-BE49-F238E27FC236}">
                <a16:creationId xmlns:a16="http://schemas.microsoft.com/office/drawing/2014/main" id="{F75C5B1D-A66D-4D87-AD03-5B2EAE461FF2}"/>
              </a:ext>
            </a:extLst>
          </p:cNvPr>
          <p:cNvSpPr>
            <a:spLocks/>
          </p:cNvSpPr>
          <p:nvPr/>
        </p:nvSpPr>
        <p:spPr bwMode="auto">
          <a:xfrm>
            <a:off x="8955974" y="3014601"/>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5" name="Freeform 29">
            <a:extLst>
              <a:ext uri="{FF2B5EF4-FFF2-40B4-BE49-F238E27FC236}">
                <a16:creationId xmlns:a16="http://schemas.microsoft.com/office/drawing/2014/main" id="{78A68D93-EDDB-45E1-8E48-2D4E5FB4C249}"/>
              </a:ext>
            </a:extLst>
          </p:cNvPr>
          <p:cNvSpPr>
            <a:spLocks/>
          </p:cNvSpPr>
          <p:nvPr/>
        </p:nvSpPr>
        <p:spPr bwMode="auto">
          <a:xfrm>
            <a:off x="5414304" y="3783450"/>
            <a:ext cx="201613" cy="155575"/>
          </a:xfrm>
          <a:custGeom>
            <a:avLst/>
            <a:gdLst/>
            <a:ahLst/>
            <a:cxnLst>
              <a:cxn ang="0">
                <a:pos x="58" y="12"/>
              </a:cxn>
              <a:cxn ang="0">
                <a:pos x="30" y="39"/>
              </a:cxn>
              <a:cxn ang="0">
                <a:pos x="25" y="44"/>
              </a:cxn>
              <a:cxn ang="0">
                <a:pos x="23" y="45"/>
              </a:cxn>
              <a:cxn ang="0">
                <a:pos x="20" y="44"/>
              </a:cxn>
              <a:cxn ang="0">
                <a:pos x="15" y="39"/>
              </a:cxn>
              <a:cxn ang="0">
                <a:pos x="1" y="26"/>
              </a:cxn>
              <a:cxn ang="0">
                <a:pos x="0" y="23"/>
              </a:cxn>
              <a:cxn ang="0">
                <a:pos x="1" y="20"/>
              </a:cxn>
              <a:cxn ang="0">
                <a:pos x="6" y="15"/>
              </a:cxn>
              <a:cxn ang="0">
                <a:pos x="9" y="14"/>
              </a:cxn>
              <a:cxn ang="0">
                <a:pos x="11" y="15"/>
              </a:cxn>
              <a:cxn ang="0">
                <a:pos x="23" y="26"/>
              </a:cxn>
              <a:cxn ang="0">
                <a:pos x="47" y="1"/>
              </a:cxn>
              <a:cxn ang="0">
                <a:pos x="50" y="0"/>
              </a:cxn>
              <a:cxn ang="0">
                <a:pos x="53" y="1"/>
              </a:cxn>
              <a:cxn ang="0">
                <a:pos x="58" y="7"/>
              </a:cxn>
              <a:cxn ang="0">
                <a:pos x="59" y="9"/>
              </a:cxn>
              <a:cxn ang="0">
                <a:pos x="58" y="12"/>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rgbClr val="FF867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156" name="Picture 155">
            <a:extLst>
              <a:ext uri="{FF2B5EF4-FFF2-40B4-BE49-F238E27FC236}">
                <a16:creationId xmlns:a16="http://schemas.microsoft.com/office/drawing/2014/main" id="{B158022C-8D4F-46AD-9EFA-8B6502FB0E9C}"/>
              </a:ext>
            </a:extLst>
          </p:cNvPr>
          <p:cNvPicPr>
            <a:picLocks noChangeAspect="1"/>
          </p:cNvPicPr>
          <p:nvPr/>
        </p:nvPicPr>
        <p:blipFill>
          <a:blip r:embed="rId4"/>
          <a:stretch>
            <a:fillRect/>
          </a:stretch>
        </p:blipFill>
        <p:spPr>
          <a:xfrm>
            <a:off x="7716719" y="3560934"/>
            <a:ext cx="201185" cy="158510"/>
          </a:xfrm>
          <a:prstGeom prst="rect">
            <a:avLst/>
          </a:prstGeom>
        </p:spPr>
      </p:pic>
    </p:spTree>
    <p:custDataLst>
      <p:tags r:id="rId1"/>
    </p:custDataLst>
    <p:extLst>
      <p:ext uri="{BB962C8B-B14F-4D97-AF65-F5344CB8AC3E}">
        <p14:creationId xmlns:p14="http://schemas.microsoft.com/office/powerpoint/2010/main" val="3113401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DEDD2C-D797-43D9-B742-6DA2FDF052A5}"/>
              </a:ext>
            </a:extLst>
          </p:cNvPr>
          <p:cNvSpPr/>
          <p:nvPr/>
        </p:nvSpPr>
        <p:spPr>
          <a:xfrm rot="16200000">
            <a:off x="-3674534" y="3674533"/>
            <a:ext cx="7772400" cy="423333"/>
          </a:xfrm>
          <a:prstGeom prst="rect">
            <a:avLst/>
          </a:prstGeom>
          <a:solidFill>
            <a:srgbClr val="0033A0"/>
          </a:solidFill>
          <a:ln>
            <a:solidFill>
              <a:srgbClr val="00467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b="1">
                <a:latin typeface="Arial" panose="020B0604020202020204" pitchFamily="34" charset="0"/>
                <a:cs typeface="Arial" panose="020B0604020202020204" pitchFamily="34" charset="0"/>
              </a:rPr>
              <a:t>GTM Toolkit: </a:t>
            </a:r>
            <a:r>
              <a:rPr lang="en-US" b="1" err="1">
                <a:latin typeface="Arial" panose="020B0604020202020204" pitchFamily="34" charset="0"/>
                <a:cs typeface="Arial" panose="020B0604020202020204" pitchFamily="34" charset="0"/>
              </a:rPr>
              <a:t>Drivewise</a:t>
            </a:r>
            <a:r>
              <a:rPr lang="en-US" b="1">
                <a:latin typeface="Arial" panose="020B0604020202020204" pitchFamily="34" charset="0"/>
                <a:cs typeface="Arial" panose="020B0604020202020204" pitchFamily="34" charset="0"/>
              </a:rPr>
              <a:t> Mobile 	</a:t>
            </a:r>
          </a:p>
        </p:txBody>
      </p:sp>
      <p:sp>
        <p:nvSpPr>
          <p:cNvPr id="107" name="TextBox 106">
            <a:extLst>
              <a:ext uri="{FF2B5EF4-FFF2-40B4-BE49-F238E27FC236}">
                <a16:creationId xmlns:a16="http://schemas.microsoft.com/office/drawing/2014/main" id="{73A3BCA2-E882-4895-9DA9-98DBFFD55BB6}"/>
              </a:ext>
            </a:extLst>
          </p:cNvPr>
          <p:cNvSpPr txBox="1"/>
          <p:nvPr/>
        </p:nvSpPr>
        <p:spPr>
          <a:xfrm>
            <a:off x="454491" y="554483"/>
            <a:ext cx="9554360" cy="646331"/>
          </a:xfrm>
          <a:prstGeom prst="rect">
            <a:avLst/>
          </a:prstGeom>
          <a:noFill/>
        </p:spPr>
        <p:txBody>
          <a:bodyPr wrap="square" lIns="91440" tIns="45720" rIns="91440" bIns="45720" rtlCol="0" anchor="t">
            <a:spAutoFit/>
          </a:bodyPr>
          <a:lstStyle/>
          <a:p>
            <a:r>
              <a:rPr lang="en-US" sz="1200" b="1">
                <a:latin typeface="Arial"/>
                <a:cs typeface="Arial"/>
              </a:rPr>
              <a:t>Launch Objectives: </a:t>
            </a:r>
            <a:r>
              <a:rPr lang="en-US" sz="1200">
                <a:latin typeface="Arial"/>
                <a:cs typeface="Arial"/>
              </a:rPr>
              <a:t>This section contains helpful resources for </a:t>
            </a:r>
            <a:r>
              <a:rPr lang="en-US" sz="1200" b="1">
                <a:latin typeface="Arial"/>
                <a:cs typeface="Arial"/>
              </a:rPr>
              <a:t>distribution channel leaders/communicators </a:t>
            </a:r>
            <a:r>
              <a:rPr lang="en-US" sz="1200">
                <a:latin typeface="Arial"/>
                <a:cs typeface="Arial"/>
              </a:rPr>
              <a:t>to become familiar with the initiative and lead discussions within their channels. Also highlighted are key opportunities to integrate the initiative into the consultation process (EA only).</a:t>
            </a:r>
          </a:p>
        </p:txBody>
      </p:sp>
      <p:graphicFrame>
        <p:nvGraphicFramePr>
          <p:cNvPr id="108" name="Table 107">
            <a:extLst>
              <a:ext uri="{FF2B5EF4-FFF2-40B4-BE49-F238E27FC236}">
                <a16:creationId xmlns:a16="http://schemas.microsoft.com/office/drawing/2014/main" id="{6800E573-E692-4BC1-ACBB-7D03933F842E}"/>
              </a:ext>
            </a:extLst>
          </p:cNvPr>
          <p:cNvGraphicFramePr>
            <a:graphicFrameLocks noGrp="1"/>
          </p:cNvGraphicFramePr>
          <p:nvPr>
            <p:extLst>
              <p:ext uri="{D42A27DB-BD31-4B8C-83A1-F6EECF244321}">
                <p14:modId xmlns:p14="http://schemas.microsoft.com/office/powerpoint/2010/main" val="4038454558"/>
              </p:ext>
            </p:extLst>
          </p:nvPr>
        </p:nvGraphicFramePr>
        <p:xfrm>
          <a:off x="456343" y="1180475"/>
          <a:ext cx="9474465" cy="6320018"/>
        </p:xfrm>
        <a:graphic>
          <a:graphicData uri="http://schemas.openxmlformats.org/drawingml/2006/table">
            <a:tbl>
              <a:tblPr firstRow="1" bandRow="1">
                <a:tableStyleId>{5C22544A-7EE6-4342-B048-85BDC9FD1C3A}</a:tableStyleId>
              </a:tblPr>
              <a:tblGrid>
                <a:gridCol w="2498388">
                  <a:extLst>
                    <a:ext uri="{9D8B030D-6E8A-4147-A177-3AD203B41FA5}">
                      <a16:colId xmlns:a16="http://schemas.microsoft.com/office/drawing/2014/main" val="1405798001"/>
                    </a:ext>
                  </a:extLst>
                </a:gridCol>
                <a:gridCol w="6976077">
                  <a:extLst>
                    <a:ext uri="{9D8B030D-6E8A-4147-A177-3AD203B41FA5}">
                      <a16:colId xmlns:a16="http://schemas.microsoft.com/office/drawing/2014/main" val="914564155"/>
                    </a:ext>
                  </a:extLst>
                </a:gridCol>
              </a:tblGrid>
              <a:tr h="365570">
                <a:tc gridSpan="2">
                  <a:txBody>
                    <a:bodyPr/>
                    <a:lstStyle/>
                    <a:p>
                      <a:r>
                        <a:rPr lang="en-US" sz="1400">
                          <a:latin typeface="Arial"/>
                          <a:cs typeface="Arial"/>
                        </a:rPr>
                        <a:t>Resources</a:t>
                      </a:r>
                    </a:p>
                  </a:txBody>
                  <a:tcPr>
                    <a:solidFill>
                      <a:srgbClr val="0D1A40"/>
                    </a:solidFill>
                  </a:tcPr>
                </a:tc>
                <a:tc hMerge="1">
                  <a:txBody>
                    <a:bodyPr/>
                    <a:lstStyle/>
                    <a:p>
                      <a:endParaRPr lang="en-US" sz="1400">
                        <a:latin typeface="Arial" panose="020B0604020202020204" pitchFamily="34" charset="0"/>
                        <a:cs typeface="Arial" panose="020B0604020202020204" pitchFamily="34" charset="0"/>
                      </a:endParaRPr>
                    </a:p>
                  </a:txBody>
                  <a:tcPr>
                    <a:solidFill>
                      <a:srgbClr val="0D1A40"/>
                    </a:solidFill>
                  </a:tcPr>
                </a:tc>
                <a:extLst>
                  <a:ext uri="{0D108BD9-81ED-4DB2-BD59-A6C34878D82A}">
                    <a16:rowId xmlns:a16="http://schemas.microsoft.com/office/drawing/2014/main" val="2915549348"/>
                  </a:ext>
                </a:extLst>
              </a:tr>
              <a:tr h="281208">
                <a:tc gridSpan="2">
                  <a:txBody>
                    <a:bodyPr/>
                    <a:lstStyle/>
                    <a:p>
                      <a:r>
                        <a:rPr lang="en-US" sz="1000" b="1">
                          <a:solidFill>
                            <a:srgbClr val="404040"/>
                          </a:solidFill>
                          <a:latin typeface="Arial"/>
                          <a:cs typeface="Arial"/>
                        </a:rPr>
                        <a:t>Messaging for zone leaders (EA) and distribution channel communicators (IA, Service Delivery and Direct) for strategic understanding and addressing questions</a:t>
                      </a:r>
                      <a:r>
                        <a:rPr lang="en-US" sz="1100" b="1">
                          <a:solidFill>
                            <a:schemeClr val="bg1"/>
                          </a:solidFill>
                          <a:latin typeface="Arial"/>
                          <a:cs typeface="Arial"/>
                        </a:rPr>
                        <a:t> </a:t>
                      </a:r>
                    </a:p>
                  </a:txBody>
                  <a:tcPr>
                    <a:lnB w="12700" cap="flat" cmpd="sng" algn="ctr">
                      <a:solidFill>
                        <a:schemeClr val="bg1"/>
                      </a:solidFill>
                      <a:prstDash val="solid"/>
                      <a:round/>
                      <a:headEnd type="none" w="med" len="med"/>
                      <a:tailEnd type="none" w="med" len="med"/>
                    </a:lnB>
                    <a:solidFill>
                      <a:srgbClr val="40C1AC"/>
                    </a:solidFill>
                  </a:tcPr>
                </a:tc>
                <a:tc hMerge="1">
                  <a:txBody>
                    <a:bodyPr/>
                    <a:lstStyle/>
                    <a:p>
                      <a:endParaRPr lang="en-US" sz="1100" b="1">
                        <a:solidFill>
                          <a:schemeClr val="bg1"/>
                        </a:solidFill>
                        <a:latin typeface="Arial" panose="020B0604020202020204" pitchFamily="34" charset="0"/>
                        <a:cs typeface="Arial" panose="020B0604020202020204" pitchFamily="34" charset="0"/>
                      </a:endParaRPr>
                    </a:p>
                  </a:txBody>
                  <a:tcPr>
                    <a:solidFill>
                      <a:srgbClr val="40C1AC"/>
                    </a:solidFill>
                  </a:tcPr>
                </a:tc>
                <a:extLst>
                  <a:ext uri="{0D108BD9-81ED-4DB2-BD59-A6C34878D82A}">
                    <a16:rowId xmlns:a16="http://schemas.microsoft.com/office/drawing/2014/main" val="2837807811"/>
                  </a:ext>
                </a:extLst>
              </a:tr>
              <a:tr h="281208">
                <a:tc>
                  <a:txBody>
                    <a:bodyPr/>
                    <a:lstStyle/>
                    <a:p>
                      <a:r>
                        <a:rPr lang="en-US" sz="1000" b="1">
                          <a:solidFill>
                            <a:schemeClr val="bg1"/>
                          </a:solidFill>
                          <a:latin typeface="Arial"/>
                          <a:cs typeface="Arial"/>
                        </a:rPr>
                        <a:t>Tactic</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r>
                        <a:rPr lang="en-US" sz="1000" b="1">
                          <a:solidFill>
                            <a:schemeClr val="bg1"/>
                          </a:solidFill>
                          <a:latin typeface="Arial"/>
                          <a:cs typeface="Arial"/>
                        </a:rPr>
                        <a:t>Description</a:t>
                      </a:r>
                    </a:p>
                  </a:txBody>
                  <a:tcP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267234666"/>
                  </a:ext>
                </a:extLst>
              </a:tr>
              <a:tr h="281208">
                <a:tc>
                  <a:txBody>
                    <a:bodyPr/>
                    <a:lstStyle/>
                    <a:p>
                      <a:r>
                        <a:rPr lang="en-US" sz="1000">
                          <a:solidFill>
                            <a:schemeClr val="tx1"/>
                          </a:solidFill>
                          <a:latin typeface="Arial"/>
                          <a:cs typeface="Arial"/>
                          <a:hlinkClick r:id="rId4"/>
                        </a:rPr>
                        <a:t>Strategic</a:t>
                      </a:r>
                      <a:r>
                        <a:rPr lang="en-US" sz="1000">
                          <a:solidFill>
                            <a:schemeClr val="tx1">
                              <a:lumMod val="75000"/>
                              <a:lumOff val="25000"/>
                            </a:schemeClr>
                          </a:solidFill>
                          <a:latin typeface="Arial"/>
                          <a:cs typeface="Arial"/>
                          <a:hlinkClick r:id="rId4"/>
                        </a:rPr>
                        <a:t> Key Messages</a:t>
                      </a:r>
                      <a:r>
                        <a:rPr lang="en-US" sz="1000">
                          <a:solidFill>
                            <a:schemeClr val="tx1">
                              <a:lumMod val="75000"/>
                              <a:lumOff val="25000"/>
                            </a:schemeClr>
                          </a:solidFill>
                          <a:latin typeface="Arial"/>
                          <a:cs typeface="Arial"/>
                        </a:rPr>
                        <a:t>*</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kern="1200">
                          <a:solidFill>
                            <a:schemeClr val="tx1">
                              <a:lumMod val="75000"/>
                              <a:lumOff val="25000"/>
                            </a:schemeClr>
                          </a:solidFill>
                          <a:effectLst/>
                          <a:latin typeface="Arial"/>
                          <a:ea typeface="+mn-ea"/>
                          <a:cs typeface="Arial"/>
                        </a:rPr>
                        <a:t>Describes the strategic intent and key messages that emphasize the why and provides operational details of the new initiative. </a:t>
                      </a:r>
                      <a:endParaRPr lang="en-US" sz="1000">
                        <a:solidFill>
                          <a:schemeClr val="tx1">
                            <a:lumMod val="75000"/>
                            <a:lumOff val="25000"/>
                          </a:schemeClr>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1259683817"/>
                  </a:ext>
                </a:extLst>
              </a:tr>
              <a:tr h="281208">
                <a:tc>
                  <a:txBody>
                    <a:bodyPr/>
                    <a:lstStyle/>
                    <a:p>
                      <a:r>
                        <a:rPr lang="en-US" sz="1000">
                          <a:solidFill>
                            <a:schemeClr val="tx1">
                              <a:lumMod val="75000"/>
                              <a:lumOff val="25000"/>
                            </a:schemeClr>
                          </a:solidFill>
                          <a:latin typeface="Arial"/>
                          <a:cs typeface="Arial"/>
                          <a:hlinkClick r:id="rId5"/>
                        </a:rPr>
                        <a:t>FAQs</a:t>
                      </a:r>
                      <a:r>
                        <a:rPr lang="en-US" sz="1000">
                          <a:solidFill>
                            <a:schemeClr val="tx1">
                              <a:lumMod val="75000"/>
                              <a:lumOff val="25000"/>
                            </a:schemeClr>
                          </a:solidFill>
                          <a:latin typeface="Arial"/>
                          <a:cs typeface="Arial"/>
                        </a:rPr>
                        <a:t>*</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a:solidFill>
                            <a:schemeClr val="tx1">
                              <a:lumMod val="75000"/>
                              <a:lumOff val="25000"/>
                            </a:schemeClr>
                          </a:solidFill>
                          <a:latin typeface="Arial"/>
                          <a:cs typeface="Arial"/>
                        </a:rPr>
                        <a:t>Frequently asked questions with detailed answers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1694951653"/>
                  </a:ext>
                </a:extLst>
              </a:tr>
              <a:tr h="281208">
                <a:tc>
                  <a:txBody>
                    <a:bodyPr/>
                    <a:lstStyle/>
                    <a:p>
                      <a:r>
                        <a:rPr lang="en-US" sz="1000">
                          <a:solidFill>
                            <a:schemeClr val="tx1">
                              <a:lumMod val="75000"/>
                              <a:lumOff val="25000"/>
                            </a:schemeClr>
                          </a:solidFill>
                          <a:latin typeface="Arial"/>
                          <a:cs typeface="Arial"/>
                          <a:hlinkClick r:id="rId6"/>
                        </a:rPr>
                        <a:t>Keys to Success </a:t>
                      </a:r>
                      <a:endParaRPr lang="en-US" sz="1000">
                        <a:solidFill>
                          <a:schemeClr val="tx1">
                            <a:lumMod val="75000"/>
                            <a:lumOff val="25000"/>
                          </a:schemeClr>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a:solidFill>
                            <a:schemeClr val="tx1">
                              <a:lumMod val="75000"/>
                              <a:lumOff val="25000"/>
                            </a:schemeClr>
                          </a:solidFill>
                          <a:latin typeface="Arial"/>
                          <a:cs typeface="Arial"/>
                        </a:rPr>
                        <a:t>Tips and resources to help navigate through the Drivewise enrollment and/or renewal process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1324929151"/>
                  </a:ext>
                </a:extLst>
              </a:tr>
              <a:tr h="281208">
                <a:tc>
                  <a:txBody>
                    <a:bodyPr/>
                    <a:lstStyle/>
                    <a:p>
                      <a:r>
                        <a:rPr lang="en-US" sz="1000">
                          <a:solidFill>
                            <a:schemeClr val="tx1">
                              <a:lumMod val="75000"/>
                              <a:lumOff val="25000"/>
                            </a:schemeClr>
                          </a:solidFill>
                          <a:latin typeface="Arial"/>
                          <a:cs typeface="Arial"/>
                          <a:hlinkClick r:id="rId7"/>
                        </a:rPr>
                        <a:t>Agency access to customer website </a:t>
                      </a:r>
                      <a:endParaRPr lang="en-US" sz="1000">
                        <a:solidFill>
                          <a:schemeClr val="tx1">
                            <a:lumMod val="75000"/>
                            <a:lumOff val="25000"/>
                          </a:schemeClr>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a:solidFill>
                            <a:schemeClr val="tx1">
                              <a:lumMod val="75000"/>
                              <a:lumOff val="25000"/>
                            </a:schemeClr>
                          </a:solidFill>
                          <a:latin typeface="Arial"/>
                          <a:cs typeface="Arial"/>
                        </a:rPr>
                        <a:t>Drivewise customer dashboard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3334610964"/>
                  </a:ext>
                </a:extLst>
              </a:tr>
              <a:tr h="281208">
                <a:tc>
                  <a:txBody>
                    <a:bodyPr/>
                    <a:lstStyle/>
                    <a:p>
                      <a:r>
                        <a:rPr lang="en-US" sz="1000">
                          <a:solidFill>
                            <a:schemeClr val="tx1">
                              <a:lumMod val="75000"/>
                              <a:lumOff val="25000"/>
                            </a:schemeClr>
                          </a:solidFill>
                          <a:latin typeface="Arial"/>
                          <a:cs typeface="Arial"/>
                          <a:hlinkClick r:id="rId8"/>
                        </a:rPr>
                        <a:t>CEBA tool</a:t>
                      </a:r>
                      <a:endParaRPr lang="en-US" sz="1000">
                        <a:solidFill>
                          <a:schemeClr val="tx1">
                            <a:lumMod val="75000"/>
                            <a:lumOff val="25000"/>
                          </a:schemeClr>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a:solidFill>
                            <a:schemeClr val="tx1">
                              <a:lumMod val="75000"/>
                              <a:lumOff val="25000"/>
                            </a:schemeClr>
                          </a:solidFill>
                          <a:latin typeface="Arial"/>
                          <a:cs typeface="Arial"/>
                        </a:rPr>
                        <a:t>CEBA reporting tool helps to track Drivewise and Milewise customers through the enrollment process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664203458"/>
                  </a:ext>
                </a:extLst>
              </a:tr>
              <a:tr h="138098">
                <a:tc gridSpan="2">
                  <a:txBody>
                    <a:bodyPr/>
                    <a:lstStyle/>
                    <a:p>
                      <a:r>
                        <a:rPr lang="en-US" sz="1000" b="1">
                          <a:solidFill>
                            <a:srgbClr val="404040"/>
                          </a:solidFill>
                          <a:latin typeface="Arial"/>
                          <a:cs typeface="Arial"/>
                        </a:rPr>
                        <a:t>Resources for Agency Operations zone leaders (EA) and distribution channel communicators when presenting to or speaking with EA, IA, Service Delivery and Direct audiences</a:t>
                      </a:r>
                      <a:r>
                        <a:rPr lang="en-US" sz="1100" b="1">
                          <a:solidFill>
                            <a:schemeClr val="bg1"/>
                          </a:solidFill>
                          <a:latin typeface="Arial"/>
                          <a:cs typeface="Arial"/>
                        </a:rPr>
                        <a:t>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0C1AC"/>
                    </a:solidFill>
                  </a:tcPr>
                </a:tc>
                <a:tc hMerge="1">
                  <a:txBody>
                    <a:bodyPr/>
                    <a:lstStyle/>
                    <a:p>
                      <a:endParaRPr lang="en-US" sz="1100" b="1">
                        <a:solidFill>
                          <a:schemeClr val="bg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92632976"/>
                  </a:ext>
                </a:extLst>
              </a:tr>
              <a:tr h="138098">
                <a:tc>
                  <a:txBody>
                    <a:bodyPr/>
                    <a:lstStyle/>
                    <a:p>
                      <a:r>
                        <a:rPr lang="en-US" sz="1000" b="1">
                          <a:solidFill>
                            <a:schemeClr val="bg1"/>
                          </a:solidFill>
                          <a:latin typeface="Arial"/>
                          <a:cs typeface="Arial"/>
                        </a:rPr>
                        <a:t>Tactic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lumMod val="65000"/>
                      </a:schemeClr>
                    </a:solidFill>
                  </a:tcPr>
                </a:tc>
                <a:tc>
                  <a:txBody>
                    <a:bodyPr/>
                    <a:lstStyle/>
                    <a:p>
                      <a:r>
                        <a:rPr lang="en-US" sz="1000" b="1">
                          <a:solidFill>
                            <a:schemeClr val="bg1"/>
                          </a:solidFill>
                          <a:latin typeface="Arial"/>
                          <a:cs typeface="Arial"/>
                        </a:rPr>
                        <a:t>Description</a:t>
                      </a:r>
                    </a:p>
                  </a:txBody>
                  <a:tcPr>
                    <a:lnL w="12700" cap="flat" cmpd="sng" algn="ctr">
                      <a:solidFill>
                        <a:schemeClr val="bg2">
                          <a:lumMod val="75000"/>
                        </a:schemeClr>
                      </a:solidFill>
                      <a:prstDash val="solid"/>
                      <a:round/>
                      <a:headEnd type="none" w="med" len="med"/>
                      <a:tailEnd type="none" w="med" len="med"/>
                    </a:lnL>
                    <a:solidFill>
                      <a:schemeClr val="bg1">
                        <a:lumMod val="65000"/>
                      </a:schemeClr>
                    </a:solidFill>
                  </a:tcPr>
                </a:tc>
                <a:extLst>
                  <a:ext uri="{0D108BD9-81ED-4DB2-BD59-A6C34878D82A}">
                    <a16:rowId xmlns:a16="http://schemas.microsoft.com/office/drawing/2014/main" val="3941700033"/>
                  </a:ext>
                </a:extLst>
              </a:tr>
              <a:tr h="138098">
                <a:tc>
                  <a:txBody>
                    <a:bodyPr/>
                    <a:lstStyle/>
                    <a:p>
                      <a:r>
                        <a:rPr lang="en-US" sz="1000" dirty="0">
                          <a:solidFill>
                            <a:schemeClr val="tx1">
                              <a:lumMod val="75000"/>
                              <a:lumOff val="25000"/>
                            </a:schemeClr>
                          </a:solidFill>
                          <a:latin typeface="Arial"/>
                          <a:cs typeface="Arial"/>
                          <a:hlinkClick r:id="rId9"/>
                        </a:rPr>
                        <a:t>Virtual Walking Deck*</a:t>
                      </a:r>
                      <a:endParaRPr lang="en-US" sz="1000" dirty="0">
                        <a:solidFill>
                          <a:schemeClr val="tx1">
                            <a:lumMod val="75000"/>
                            <a:lumOff val="25000"/>
                          </a:schemeClr>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a:solidFill>
                            <a:schemeClr val="tx1">
                              <a:lumMod val="75000"/>
                              <a:lumOff val="25000"/>
                            </a:schemeClr>
                          </a:solidFill>
                          <a:latin typeface="Arial"/>
                          <a:cs typeface="Arial"/>
                        </a:rPr>
                        <a:t>PowerPoint slides to visually complement key messages when zone leaders and distribution channel communicators have an opportunity to present to a captive audience (town hall, market meeting, 1:1 consult, etc.)</a:t>
                      </a:r>
                    </a:p>
                  </a:txBody>
                  <a:tcPr>
                    <a:lnL w="12700" cap="flat" cmpd="sng" algn="ctr">
                      <a:solidFill>
                        <a:schemeClr val="bg1">
                          <a:lumMod val="65000"/>
                        </a:schemeClr>
                      </a:solidFill>
                      <a:prstDash val="solid"/>
                      <a:round/>
                      <a:headEnd type="none" w="med" len="med"/>
                      <a:tailEnd type="none" w="med" len="med"/>
                    </a:lnL>
                    <a:noFill/>
                  </a:tcPr>
                </a:tc>
                <a:extLst>
                  <a:ext uri="{0D108BD9-81ED-4DB2-BD59-A6C34878D82A}">
                    <a16:rowId xmlns:a16="http://schemas.microsoft.com/office/drawing/2014/main" val="2421708691"/>
                  </a:ext>
                </a:extLst>
              </a:tr>
              <a:tr h="138098">
                <a:tc>
                  <a:txBody>
                    <a:bodyPr/>
                    <a:lstStyle/>
                    <a:p>
                      <a:r>
                        <a:rPr lang="en-US" sz="1000" dirty="0">
                          <a:solidFill>
                            <a:schemeClr val="tx1">
                              <a:lumMod val="75000"/>
                              <a:lumOff val="25000"/>
                            </a:schemeClr>
                          </a:solidFill>
                          <a:latin typeface="Arial"/>
                          <a:cs typeface="Arial"/>
                          <a:hlinkClick r:id="rId10"/>
                        </a:rPr>
                        <a:t>Train the Trainer Education </a:t>
                      </a:r>
                      <a:endParaRPr lang="en-US" sz="1000" dirty="0">
                        <a:solidFill>
                          <a:schemeClr val="tx1">
                            <a:lumMod val="75000"/>
                            <a:lumOff val="25000"/>
                          </a:schemeClr>
                        </a:solidFill>
                        <a:latin typeface="Arial"/>
                        <a:cs typeface="Arial"/>
                      </a:endParaRPr>
                    </a:p>
                    <a:p>
                      <a:r>
                        <a:rPr lang="en-US" sz="1000" dirty="0">
                          <a:solidFill>
                            <a:srgbClr val="FF0000"/>
                          </a:solidFill>
                          <a:latin typeface="Arial"/>
                          <a:cs typeface="Arial"/>
                        </a:rPr>
                        <a:t>(updated)</a:t>
                      </a:r>
                      <a:endParaRPr lang="en-US" sz="10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a:solidFill>
                            <a:schemeClr val="tx1">
                              <a:lumMod val="75000"/>
                              <a:lumOff val="25000"/>
                            </a:schemeClr>
                          </a:solidFill>
                          <a:latin typeface="Arial"/>
                          <a:cs typeface="Arial"/>
                        </a:rPr>
                        <a:t>Presentation to help prepare for delivering educational presentations to EA, IA, CCC/ASIC, and Direct audiences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4263883295"/>
                  </a:ext>
                </a:extLst>
              </a:tr>
              <a:tr h="138098">
                <a:tc gridSpan="2">
                  <a:txBody>
                    <a:bodyPr/>
                    <a:lstStyle/>
                    <a:p>
                      <a:r>
                        <a:rPr lang="en-US" sz="1000" b="1">
                          <a:solidFill>
                            <a:srgbClr val="404040"/>
                          </a:solidFill>
                          <a:latin typeface="Arial"/>
                          <a:cs typeface="Arial"/>
                        </a:rPr>
                        <a:t>Sales Effectiveness for Agency Operations zone leaders (EA) – additional material that will help support the implementation of the new initiative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0C1AC"/>
                    </a:solidFill>
                  </a:tcPr>
                </a:tc>
                <a:tc hMerge="1">
                  <a:txBody>
                    <a:bodyPr/>
                    <a:lstStyle/>
                    <a:p>
                      <a:endParaRPr lang="en-US" sz="1000" b="1">
                        <a:solidFill>
                          <a:srgbClr val="404040"/>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AFABAB"/>
                    </a:solidFill>
                  </a:tcPr>
                </a:tc>
                <a:extLst>
                  <a:ext uri="{0D108BD9-81ED-4DB2-BD59-A6C34878D82A}">
                    <a16:rowId xmlns:a16="http://schemas.microsoft.com/office/drawing/2014/main" val="2980498545"/>
                  </a:ext>
                </a:extLst>
              </a:tr>
              <a:tr h="138098">
                <a:tc>
                  <a:txBody>
                    <a:bodyPr/>
                    <a:lstStyle/>
                    <a:p>
                      <a:r>
                        <a:rPr lang="en-US" sz="1000" b="1">
                          <a:solidFill>
                            <a:schemeClr val="bg1"/>
                          </a:solidFill>
                          <a:latin typeface="Arial"/>
                          <a:cs typeface="Arial"/>
                        </a:rPr>
                        <a:t>Tactic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ABAB"/>
                    </a:solidFill>
                  </a:tcPr>
                </a:tc>
                <a:tc>
                  <a:txBody>
                    <a:bodyPr/>
                    <a:lstStyle/>
                    <a:p>
                      <a:pPr marL="0" marR="0" lvl="0" indent="0" algn="l" rtl="0" eaLnBrk="1" fontAlgn="auto" latinLnBrk="0" hangingPunct="1">
                        <a:lnSpc>
                          <a:spcPct val="100000"/>
                        </a:lnSpc>
                        <a:spcBef>
                          <a:spcPts val="0"/>
                        </a:spcBef>
                        <a:spcAft>
                          <a:spcPts val="0"/>
                        </a:spcAft>
                        <a:buFontTx/>
                        <a:buNone/>
                      </a:pPr>
                      <a:r>
                        <a:rPr lang="en-US" sz="1000" b="1">
                          <a:solidFill>
                            <a:schemeClr val="bg1"/>
                          </a:solidFill>
                          <a:latin typeface="Arial"/>
                          <a:cs typeface="Arial"/>
                        </a:rPr>
                        <a:t>Description </a:t>
                      </a:r>
                      <a:endParaRPr lang="en-US" sz="1000" b="1">
                        <a:solidFill>
                          <a:schemeClr val="bg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AFABAB"/>
                    </a:solidFill>
                  </a:tcPr>
                </a:tc>
                <a:extLst>
                  <a:ext uri="{0D108BD9-81ED-4DB2-BD59-A6C34878D82A}">
                    <a16:rowId xmlns:a16="http://schemas.microsoft.com/office/drawing/2014/main" val="2534497668"/>
                  </a:ext>
                </a:extLst>
              </a:tr>
              <a:tr h="138098">
                <a:tc>
                  <a:txBody>
                    <a:bodyPr/>
                    <a:lstStyle/>
                    <a:p>
                      <a:r>
                        <a:rPr lang="en-US" sz="1000">
                          <a:solidFill>
                            <a:schemeClr val="tx1">
                              <a:lumMod val="75000"/>
                              <a:lumOff val="25000"/>
                            </a:schemeClr>
                          </a:solidFill>
                          <a:latin typeface="Arial"/>
                          <a:cs typeface="Arial"/>
                          <a:hlinkClick r:id="rId11"/>
                        </a:rPr>
                        <a:t>Consultation Tracks </a:t>
                      </a:r>
                      <a:r>
                        <a:rPr lang="en-US" sz="1000">
                          <a:solidFill>
                            <a:schemeClr val="tx1">
                              <a:lumMod val="75000"/>
                              <a:lumOff val="25000"/>
                            </a:schemeClr>
                          </a:solidFill>
                          <a:latin typeface="Arial"/>
                          <a:cs typeface="Arial"/>
                        </a:rPr>
                        <a:t>(link to all tracks)</a:t>
                      </a:r>
                      <a:endParaRPr lang="en-US" sz="1000">
                        <a:solidFill>
                          <a:schemeClr val="tx1">
                            <a:lumMod val="75000"/>
                            <a:lumOff val="25000"/>
                          </a:schemeClr>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a:solidFill>
                            <a:schemeClr val="tx1">
                              <a:lumMod val="75000"/>
                              <a:lumOff val="25000"/>
                            </a:schemeClr>
                          </a:solidFill>
                          <a:latin typeface="Arial"/>
                          <a:cs typeface="Arial"/>
                        </a:rPr>
                        <a:t>List of consultation tracks that this initiative supports for zone leaders</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1549002504"/>
                  </a:ext>
                </a:extLst>
              </a:tr>
              <a:tr h="138098">
                <a:tc>
                  <a:txBody>
                    <a:bodyPr/>
                    <a:lstStyle/>
                    <a:p>
                      <a:r>
                        <a:rPr lang="en-US" sz="1000" kern="1200">
                          <a:solidFill>
                            <a:schemeClr val="tx1">
                              <a:lumMod val="75000"/>
                              <a:lumOff val="25000"/>
                            </a:schemeClr>
                          </a:solidFill>
                          <a:latin typeface="Arial"/>
                          <a:ea typeface="+mn-ea"/>
                          <a:cs typeface="Arial"/>
                          <a:hlinkClick r:id="rId12"/>
                        </a:rPr>
                        <a:t>Sales Process Talk Paths</a:t>
                      </a:r>
                      <a:endParaRPr lang="en-US" sz="1000" kern="1200">
                        <a:solidFill>
                          <a:schemeClr val="tx1">
                            <a:lumMod val="75000"/>
                            <a:lumOff val="25000"/>
                          </a:schemeClr>
                        </a:solidFill>
                        <a:latin typeface="Arial" panose="020B0604020202020204" pitchFamily="34" charset="0"/>
                        <a:ea typeface="+mn-ea"/>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000" kern="1200">
                          <a:solidFill>
                            <a:schemeClr val="tx1">
                              <a:lumMod val="75000"/>
                              <a:lumOff val="25000"/>
                            </a:schemeClr>
                          </a:solidFill>
                          <a:latin typeface="Arial"/>
                          <a:ea typeface="+mn-ea"/>
                          <a:cs typeface="Arial"/>
                        </a:rPr>
                        <a:t>Identifies common agency objections that will help guide local conversations to help drive adoption and change management. </a:t>
                      </a:r>
                      <a:endParaRPr lang="en-US" sz="1000" kern="1200">
                        <a:solidFill>
                          <a:schemeClr val="tx1">
                            <a:lumMod val="75000"/>
                            <a:lumOff val="25000"/>
                          </a:schemeClr>
                        </a:solidFill>
                        <a:latin typeface="Arial" panose="020B0604020202020204" pitchFamily="34" charset="0"/>
                        <a:ea typeface="+mn-ea"/>
                        <a:cs typeface="Arial" panose="020B0604020202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2660292250"/>
                  </a:ext>
                </a:extLst>
              </a:tr>
              <a:tr h="138098">
                <a:tc>
                  <a:txBody>
                    <a:bodyPr/>
                    <a:lstStyle/>
                    <a:p>
                      <a:r>
                        <a:rPr lang="en-US" sz="1000" b="0">
                          <a:solidFill>
                            <a:srgbClr val="004A88"/>
                          </a:solidFill>
                          <a:latin typeface="Arial"/>
                          <a:cs typeface="Arial"/>
                          <a:hlinkClick r:id="rId13"/>
                        </a:rPr>
                        <a:t>Agency Sales Toolkit Library</a:t>
                      </a:r>
                      <a:endParaRPr lang="en-US" sz="1000" b="0" kern="1200">
                        <a:solidFill>
                          <a:schemeClr val="tx1">
                            <a:lumMod val="75000"/>
                            <a:lumOff val="25000"/>
                          </a:schemeClr>
                        </a:solidFill>
                        <a:latin typeface="Arial"/>
                        <a:ea typeface="+mn-ea"/>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b="0">
                          <a:solidFill>
                            <a:schemeClr val="tx1">
                              <a:lumMod val="75000"/>
                              <a:lumOff val="25000"/>
                            </a:schemeClr>
                          </a:solidFill>
                          <a:latin typeface="Arial"/>
                          <a:cs typeface="Arial"/>
                        </a:rPr>
                        <a:t>Changes to the toolkit resources or communication timeline will be updated in the toolkit library</a:t>
                      </a:r>
                      <a:endParaRPr lang="en-US" sz="1000" b="0" kern="1200">
                        <a:solidFill>
                          <a:schemeClr val="tx1">
                            <a:lumMod val="75000"/>
                            <a:lumOff val="25000"/>
                          </a:schemeClr>
                        </a:solidFill>
                        <a:latin typeface="Arial"/>
                        <a:ea typeface="+mn-ea"/>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2012933747"/>
                  </a:ext>
                </a:extLst>
              </a:tr>
              <a:tr h="0">
                <a:tc gridSpan="2">
                  <a:txBody>
                    <a:bodyPr/>
                    <a:lstStyle/>
                    <a:p>
                      <a:pPr marL="0" marR="0" lvl="0" indent="0" algn="l" rtl="0" eaLnBrk="1" fontAlgn="auto" latinLnBrk="0" hangingPunct="1">
                        <a:lnSpc>
                          <a:spcPct val="100000"/>
                        </a:lnSpc>
                        <a:spcBef>
                          <a:spcPts val="0"/>
                        </a:spcBef>
                        <a:spcAft>
                          <a:spcPts val="0"/>
                        </a:spcAft>
                        <a:buClrTx/>
                        <a:buSzTx/>
                        <a:buFontTx/>
                        <a:buNone/>
                      </a:pPr>
                      <a:r>
                        <a:rPr lang="en-US" sz="1000" b="1">
                          <a:solidFill>
                            <a:srgbClr val="404040"/>
                          </a:solidFill>
                          <a:latin typeface="Arial"/>
                          <a:cs typeface="Arial"/>
                        </a:rPr>
                        <a:t>Tools for measurement for Agency Operations zone leaders (EA) </a:t>
                      </a:r>
                      <a:endParaRPr lang="en-US" sz="1000" b="1">
                        <a:solidFill>
                          <a:srgbClr val="404040"/>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0C1AC"/>
                    </a:solidFill>
                  </a:tcPr>
                </a:tc>
                <a:tc hMerge="1">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endParaRPr lang="en-US" sz="1000" b="1">
                        <a:solidFill>
                          <a:srgbClr val="404040"/>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40C1AC"/>
                    </a:solidFill>
                  </a:tcPr>
                </a:tc>
                <a:extLst>
                  <a:ext uri="{0D108BD9-81ED-4DB2-BD59-A6C34878D82A}">
                    <a16:rowId xmlns:a16="http://schemas.microsoft.com/office/drawing/2014/main" val="912730585"/>
                  </a:ext>
                </a:extLst>
              </a:tr>
              <a:tr h="281208">
                <a:tc>
                  <a:txBody>
                    <a:bodyPr/>
                    <a:lstStyle/>
                    <a:p>
                      <a:r>
                        <a:rPr lang="en-US" sz="1000" b="1">
                          <a:solidFill>
                            <a:schemeClr val="bg1"/>
                          </a:solidFill>
                          <a:latin typeface="Arial"/>
                          <a:cs typeface="Arial"/>
                        </a:rPr>
                        <a:t>Tactic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75000"/>
                      </a:schemeClr>
                    </a:solidFill>
                  </a:tcPr>
                </a:tc>
                <a:tc>
                  <a:txBody>
                    <a:bodyPr/>
                    <a:lstStyle/>
                    <a:p>
                      <a:r>
                        <a:rPr lang="en-US" sz="1000" b="1">
                          <a:solidFill>
                            <a:schemeClr val="bg1"/>
                          </a:solidFill>
                          <a:latin typeface="Arial"/>
                          <a:cs typeface="Arial"/>
                        </a:rPr>
                        <a:t>Description</a:t>
                      </a:r>
                    </a:p>
                  </a:txBody>
                  <a:tcPr>
                    <a:lnL w="12700" cap="flat" cmpd="sng" algn="ctr">
                      <a:solidFill>
                        <a:schemeClr val="bg1"/>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00764635"/>
                  </a:ext>
                </a:extLst>
              </a:tr>
              <a:tr h="0">
                <a:tc>
                  <a:txBody>
                    <a:bodyPr/>
                    <a:lstStyle/>
                    <a:p>
                      <a:r>
                        <a:rPr lang="en-US" sz="1000" kern="1200">
                          <a:solidFill>
                            <a:schemeClr val="tx1">
                              <a:lumMod val="75000"/>
                              <a:lumOff val="25000"/>
                            </a:schemeClr>
                          </a:solidFill>
                          <a:latin typeface="Arial"/>
                          <a:ea typeface="+mn-ea"/>
                          <a:cs typeface="Arial"/>
                          <a:hlinkClick r:id="rId14"/>
                        </a:rPr>
                        <a:t>Measures of Success (KPIs)</a:t>
                      </a:r>
                      <a:endParaRPr lang="en-US" sz="1000" kern="1200">
                        <a:solidFill>
                          <a:schemeClr val="tx1">
                            <a:lumMod val="75000"/>
                            <a:lumOff val="25000"/>
                          </a:schemeClr>
                        </a:solidFill>
                        <a:latin typeface="Arial" panose="020B0604020202020204" pitchFamily="34" charset="0"/>
                        <a:ea typeface="+mn-ea"/>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r>
                        <a:rPr lang="en-US" sz="1000" kern="1200" dirty="0">
                          <a:solidFill>
                            <a:schemeClr val="tx1">
                              <a:lumMod val="75000"/>
                              <a:lumOff val="25000"/>
                            </a:schemeClr>
                          </a:solidFill>
                          <a:latin typeface="Arial"/>
                          <a:ea typeface="+mn-ea"/>
                          <a:cs typeface="Arial"/>
                        </a:rPr>
                        <a:t>Identifies critical measures of success and KPIs that can be monitored locally to measure data trends in support of the new initiative. </a:t>
                      </a:r>
                      <a:endParaRPr lang="en-US" sz="1000" kern="1200" dirty="0">
                        <a:solidFill>
                          <a:schemeClr val="tx1">
                            <a:lumMod val="75000"/>
                            <a:lumOff val="25000"/>
                          </a:schemeClr>
                        </a:solidFill>
                        <a:latin typeface="Arial" panose="020B0604020202020204" pitchFamily="34" charset="0"/>
                        <a:ea typeface="+mn-ea"/>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2382560621"/>
                  </a:ext>
                </a:extLst>
              </a:tr>
            </a:tbl>
          </a:graphicData>
        </a:graphic>
      </p:graphicFrame>
      <p:sp>
        <p:nvSpPr>
          <p:cNvPr id="27" name="Isosceles Triangle 26">
            <a:extLst>
              <a:ext uri="{FF2B5EF4-FFF2-40B4-BE49-F238E27FC236}">
                <a16:creationId xmlns:a16="http://schemas.microsoft.com/office/drawing/2014/main" id="{855EEF0C-136D-48B1-AD09-57646DD30F67}"/>
              </a:ext>
            </a:extLst>
          </p:cNvPr>
          <p:cNvSpPr/>
          <p:nvPr/>
        </p:nvSpPr>
        <p:spPr>
          <a:xfrm rot="10800000">
            <a:off x="1042771" y="361706"/>
            <a:ext cx="575734" cy="220205"/>
          </a:xfrm>
          <a:prstGeom prst="triangle">
            <a:avLst/>
          </a:prstGeom>
          <a:solidFill>
            <a:srgbClr val="45BCE5"/>
          </a:solidFill>
          <a:ln>
            <a:solidFill>
              <a:srgbClr val="5BBB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a:extLst>
              <a:ext uri="{FF2B5EF4-FFF2-40B4-BE49-F238E27FC236}">
                <a16:creationId xmlns:a16="http://schemas.microsoft.com/office/drawing/2014/main" id="{B7507799-5724-4B6D-9E5F-AA32EB335A29}"/>
              </a:ext>
            </a:extLst>
          </p:cNvPr>
          <p:cNvGraphicFramePr>
            <a:graphicFrameLocks noGrp="1"/>
          </p:cNvGraphicFramePr>
          <p:nvPr>
            <p:extLst>
              <p:ext uri="{D42A27DB-BD31-4B8C-83A1-F6EECF244321}">
                <p14:modId xmlns:p14="http://schemas.microsoft.com/office/powerpoint/2010/main" val="202196646"/>
              </p:ext>
            </p:extLst>
          </p:nvPr>
        </p:nvGraphicFramePr>
        <p:xfrm>
          <a:off x="432848" y="-2677"/>
          <a:ext cx="9625550" cy="411480"/>
        </p:xfrm>
        <a:graphic>
          <a:graphicData uri="http://schemas.openxmlformats.org/drawingml/2006/table">
            <a:tbl>
              <a:tblPr firstRow="1" bandRow="1">
                <a:tableStyleId>{5C22544A-7EE6-4342-B048-85BDC9FD1C3A}</a:tableStyleId>
              </a:tblPr>
              <a:tblGrid>
                <a:gridCol w="1925110">
                  <a:extLst>
                    <a:ext uri="{9D8B030D-6E8A-4147-A177-3AD203B41FA5}">
                      <a16:colId xmlns:a16="http://schemas.microsoft.com/office/drawing/2014/main" val="1767351924"/>
                    </a:ext>
                  </a:extLst>
                </a:gridCol>
                <a:gridCol w="1925110">
                  <a:extLst>
                    <a:ext uri="{9D8B030D-6E8A-4147-A177-3AD203B41FA5}">
                      <a16:colId xmlns:a16="http://schemas.microsoft.com/office/drawing/2014/main" val="20044898"/>
                    </a:ext>
                  </a:extLst>
                </a:gridCol>
                <a:gridCol w="1925110">
                  <a:extLst>
                    <a:ext uri="{9D8B030D-6E8A-4147-A177-3AD203B41FA5}">
                      <a16:colId xmlns:a16="http://schemas.microsoft.com/office/drawing/2014/main" val="2972605943"/>
                    </a:ext>
                  </a:extLst>
                </a:gridCol>
                <a:gridCol w="1925110">
                  <a:extLst>
                    <a:ext uri="{9D8B030D-6E8A-4147-A177-3AD203B41FA5}">
                      <a16:colId xmlns:a16="http://schemas.microsoft.com/office/drawing/2014/main" val="111026461"/>
                    </a:ext>
                  </a:extLst>
                </a:gridCol>
                <a:gridCol w="1925110">
                  <a:extLst>
                    <a:ext uri="{9D8B030D-6E8A-4147-A177-3AD203B41FA5}">
                      <a16:colId xmlns:a16="http://schemas.microsoft.com/office/drawing/2014/main" val="544978836"/>
                    </a:ext>
                  </a:extLst>
                </a:gridCol>
              </a:tblGrid>
              <a:tr h="370840">
                <a:tc>
                  <a:txBody>
                    <a:bodyPr/>
                    <a:lstStyle/>
                    <a:p>
                      <a:pPr algn="ctr"/>
                      <a:r>
                        <a:rPr lang="en-US" sz="1050" u="sng">
                          <a:solidFill>
                            <a:schemeClr val="bg1"/>
                          </a:solidFill>
                          <a:latin typeface="Arial"/>
                          <a:cs typeface="Arial"/>
                        </a:rPr>
                        <a:t>Strategy Resources</a:t>
                      </a:r>
                    </a:p>
                  </a:txBody>
                  <a:tcPr anchor="ctr">
                    <a:lnL w="12700" cmpd="sng">
                      <a:noFill/>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50" u="sng">
                          <a:solidFill>
                            <a:schemeClr val="bg1"/>
                          </a:solidFill>
                          <a:latin typeface="Arial"/>
                          <a:cs typeface="Arial"/>
                        </a:rPr>
                        <a:t>Exclusive Agency  Material-1</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Exclusive Agency     Material-2</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Other Distribution Channel Material</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Detailed Communication Plan</a:t>
                      </a:r>
                    </a:p>
                  </a:txBody>
                  <a:tcPr anchor="ctr">
                    <a:lnL w="571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45BCE5"/>
                    </a:solidFill>
                  </a:tcPr>
                </a:tc>
                <a:extLst>
                  <a:ext uri="{0D108BD9-81ED-4DB2-BD59-A6C34878D82A}">
                    <a16:rowId xmlns:a16="http://schemas.microsoft.com/office/drawing/2014/main" val="2624777332"/>
                  </a:ext>
                </a:extLst>
              </a:tr>
            </a:tbl>
          </a:graphicData>
        </a:graphic>
      </p:graphicFrame>
      <p:sp>
        <p:nvSpPr>
          <p:cNvPr id="8" name="TextBox 7">
            <a:extLst>
              <a:ext uri="{FF2B5EF4-FFF2-40B4-BE49-F238E27FC236}">
                <a16:creationId xmlns:a16="http://schemas.microsoft.com/office/drawing/2014/main" id="{90FC2A83-3483-4F5F-93BF-7565124A6FE5}"/>
              </a:ext>
            </a:extLst>
          </p:cNvPr>
          <p:cNvSpPr txBox="1"/>
          <p:nvPr/>
        </p:nvSpPr>
        <p:spPr>
          <a:xfrm>
            <a:off x="6250193" y="1256329"/>
            <a:ext cx="5759815" cy="261610"/>
          </a:xfrm>
          <a:prstGeom prst="rect">
            <a:avLst/>
          </a:prstGeom>
          <a:noFill/>
        </p:spPr>
        <p:txBody>
          <a:bodyPr wrap="square" lIns="91440" tIns="45720" rIns="91440" bIns="45720" rtlCol="0" anchor="t">
            <a:spAutoFit/>
          </a:bodyPr>
          <a:lstStyle/>
          <a:p>
            <a:r>
              <a:rPr lang="en-US" sz="1100" b="1">
                <a:solidFill>
                  <a:srgbClr val="FF0000"/>
                </a:solidFill>
                <a:cs typeface="Calibri"/>
              </a:rPr>
              <a:t>NOTE: ALL OF THESE MAY NOT BE USED FOR EACH LAUNCH</a:t>
            </a:r>
          </a:p>
        </p:txBody>
      </p:sp>
    </p:spTree>
    <p:custDataLst>
      <p:tags r:id="rId1"/>
    </p:custDataLst>
    <p:extLst>
      <p:ext uri="{BB962C8B-B14F-4D97-AF65-F5344CB8AC3E}">
        <p14:creationId xmlns:p14="http://schemas.microsoft.com/office/powerpoint/2010/main" val="2364400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DEDD2C-D797-43D9-B742-6DA2FDF052A5}"/>
              </a:ext>
            </a:extLst>
          </p:cNvPr>
          <p:cNvSpPr/>
          <p:nvPr/>
        </p:nvSpPr>
        <p:spPr>
          <a:xfrm rot="16200000">
            <a:off x="-3674534" y="3674533"/>
            <a:ext cx="7772400" cy="423333"/>
          </a:xfrm>
          <a:prstGeom prst="rect">
            <a:avLst/>
          </a:prstGeom>
          <a:solidFill>
            <a:srgbClr val="0033A0"/>
          </a:solidFill>
          <a:ln>
            <a:solidFill>
              <a:srgbClr val="00467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b="1">
                <a:latin typeface="Arial" panose="020B0604020202020204" pitchFamily="34" charset="0"/>
                <a:cs typeface="Arial" panose="020B0604020202020204" pitchFamily="34" charset="0"/>
              </a:rPr>
              <a:t>GTM Toolkit: </a:t>
            </a:r>
            <a:r>
              <a:rPr lang="en-US" b="1" err="1">
                <a:latin typeface="Arial" panose="020B0604020202020204" pitchFamily="34" charset="0"/>
                <a:cs typeface="Arial" panose="020B0604020202020204" pitchFamily="34" charset="0"/>
              </a:rPr>
              <a:t>Drivewise</a:t>
            </a:r>
            <a:r>
              <a:rPr lang="en-US" b="1">
                <a:latin typeface="Arial" panose="020B0604020202020204" pitchFamily="34" charset="0"/>
                <a:cs typeface="Arial" panose="020B0604020202020204" pitchFamily="34" charset="0"/>
              </a:rPr>
              <a:t> Mobile  	</a:t>
            </a:r>
          </a:p>
        </p:txBody>
      </p:sp>
      <p:sp>
        <p:nvSpPr>
          <p:cNvPr id="107" name="TextBox 106">
            <a:extLst>
              <a:ext uri="{FF2B5EF4-FFF2-40B4-BE49-F238E27FC236}">
                <a16:creationId xmlns:a16="http://schemas.microsoft.com/office/drawing/2014/main" id="{73A3BCA2-E882-4895-9DA9-98DBFFD55BB6}"/>
              </a:ext>
            </a:extLst>
          </p:cNvPr>
          <p:cNvSpPr txBox="1"/>
          <p:nvPr/>
        </p:nvSpPr>
        <p:spPr>
          <a:xfrm>
            <a:off x="432848" y="748351"/>
            <a:ext cx="9554360" cy="646331"/>
          </a:xfrm>
          <a:prstGeom prst="rect">
            <a:avLst/>
          </a:prstGeom>
          <a:noFill/>
        </p:spPr>
        <p:txBody>
          <a:bodyPr wrap="square" lIns="91440" tIns="45720" rIns="91440" bIns="45720" rtlCol="0" anchor="t">
            <a:spAutoFit/>
          </a:bodyPr>
          <a:lstStyle/>
          <a:p>
            <a:r>
              <a:rPr lang="en-US" sz="1200" b="1">
                <a:latin typeface="Arial"/>
                <a:cs typeface="Arial"/>
              </a:rPr>
              <a:t>Launch Objectives: </a:t>
            </a:r>
            <a:r>
              <a:rPr lang="en-US" sz="1200">
                <a:latin typeface="Arial"/>
                <a:cs typeface="Arial"/>
              </a:rPr>
              <a:t>This section contains helpful resources for agency owners to become familiar with the initiative so they can easily integrate new processes and/or product changes into their routine. Also highlighted are the critical call to action steps for channels to maximize the opportunity.</a:t>
            </a:r>
          </a:p>
        </p:txBody>
      </p:sp>
      <p:graphicFrame>
        <p:nvGraphicFramePr>
          <p:cNvPr id="108" name="Table 107">
            <a:extLst>
              <a:ext uri="{FF2B5EF4-FFF2-40B4-BE49-F238E27FC236}">
                <a16:creationId xmlns:a16="http://schemas.microsoft.com/office/drawing/2014/main" id="{6800E573-E692-4BC1-ACBB-7D03933F842E}"/>
              </a:ext>
            </a:extLst>
          </p:cNvPr>
          <p:cNvGraphicFramePr>
            <a:graphicFrameLocks noGrp="1"/>
          </p:cNvGraphicFramePr>
          <p:nvPr>
            <p:extLst>
              <p:ext uri="{D42A27DB-BD31-4B8C-83A1-F6EECF244321}">
                <p14:modId xmlns:p14="http://schemas.microsoft.com/office/powerpoint/2010/main" val="3891940202"/>
              </p:ext>
            </p:extLst>
          </p:nvPr>
        </p:nvGraphicFramePr>
        <p:xfrm>
          <a:off x="520316" y="1394683"/>
          <a:ext cx="9389228" cy="4702749"/>
        </p:xfrm>
        <a:graphic>
          <a:graphicData uri="http://schemas.openxmlformats.org/drawingml/2006/table">
            <a:tbl>
              <a:tblPr firstRow="1" bandRow="1">
                <a:tableStyleId>{5C22544A-7EE6-4342-B048-85BDC9FD1C3A}</a:tableStyleId>
              </a:tblPr>
              <a:tblGrid>
                <a:gridCol w="2059218">
                  <a:extLst>
                    <a:ext uri="{9D8B030D-6E8A-4147-A177-3AD203B41FA5}">
                      <a16:colId xmlns:a16="http://schemas.microsoft.com/office/drawing/2014/main" val="1405798001"/>
                    </a:ext>
                  </a:extLst>
                </a:gridCol>
                <a:gridCol w="7330010">
                  <a:extLst>
                    <a:ext uri="{9D8B030D-6E8A-4147-A177-3AD203B41FA5}">
                      <a16:colId xmlns:a16="http://schemas.microsoft.com/office/drawing/2014/main" val="2365671331"/>
                    </a:ext>
                  </a:extLst>
                </a:gridCol>
              </a:tblGrid>
              <a:tr h="325302">
                <a:tc gridSpan="2">
                  <a:txBody>
                    <a:bodyPr/>
                    <a:lstStyle/>
                    <a:p>
                      <a:r>
                        <a:rPr lang="en-US" sz="1400">
                          <a:latin typeface="Arial"/>
                          <a:cs typeface="Arial"/>
                        </a:rPr>
                        <a:t>Exclusive Agent Resources</a:t>
                      </a:r>
                    </a:p>
                  </a:txBody>
                  <a:tcPr>
                    <a:solidFill>
                      <a:srgbClr val="0D1A40"/>
                    </a:solidFill>
                  </a:tcPr>
                </a:tc>
                <a:tc hMerge="1">
                  <a:txBody>
                    <a:bodyPr/>
                    <a:lstStyle/>
                    <a:p>
                      <a:endParaRPr lang="en-US" sz="1400">
                        <a:latin typeface="Arial"/>
                        <a:cs typeface="Arial"/>
                      </a:endParaRPr>
                    </a:p>
                  </a:txBody>
                  <a:tcPr>
                    <a:solidFill>
                      <a:srgbClr val="0D1A40"/>
                    </a:solidFill>
                  </a:tcPr>
                </a:tc>
                <a:extLst>
                  <a:ext uri="{0D108BD9-81ED-4DB2-BD59-A6C34878D82A}">
                    <a16:rowId xmlns:a16="http://schemas.microsoft.com/office/drawing/2014/main" val="2915549348"/>
                  </a:ext>
                </a:extLst>
              </a:tr>
              <a:tr h="272108">
                <a:tc gridSpan="2">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b="1">
                          <a:solidFill>
                            <a:srgbClr val="404040"/>
                          </a:solidFill>
                          <a:latin typeface="Arial"/>
                          <a:cs typeface="Arial"/>
                        </a:rPr>
                        <a:t>General Information / Exclusive Agency Support</a:t>
                      </a:r>
                      <a:endParaRPr lang="en-US" sz="1000" b="1" strike="sngStrike">
                        <a:solidFill>
                          <a:schemeClr val="tx1">
                            <a:lumMod val="75000"/>
                            <a:lumOff val="25000"/>
                          </a:schemeClr>
                        </a:solidFill>
                        <a:latin typeface="Arial"/>
                        <a:cs typeface="Arial"/>
                      </a:endParaRPr>
                    </a:p>
                  </a:txBody>
                  <a:tcPr>
                    <a:solidFill>
                      <a:srgbClr val="40C1AC"/>
                    </a:solidFill>
                  </a:tcPr>
                </a:tc>
                <a:tc hMerge="1">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endParaRPr lang="en-US" sz="1000" b="1" strike="sngStrike">
                        <a:solidFill>
                          <a:schemeClr val="tx1">
                            <a:lumMod val="75000"/>
                            <a:lumOff val="25000"/>
                          </a:schemeClr>
                        </a:solidFill>
                        <a:latin typeface="Arial" panose="020B0604020202020204" pitchFamily="34" charset="0"/>
                        <a:cs typeface="Arial" panose="020B0604020202020204" pitchFamily="34" charset="0"/>
                      </a:endParaRPr>
                    </a:p>
                  </a:txBody>
                  <a:tcPr>
                    <a:solidFill>
                      <a:srgbClr val="40C1AC"/>
                    </a:solidFill>
                  </a:tcPr>
                </a:tc>
                <a:extLst>
                  <a:ext uri="{0D108BD9-81ED-4DB2-BD59-A6C34878D82A}">
                    <a16:rowId xmlns:a16="http://schemas.microsoft.com/office/drawing/2014/main" val="3548884773"/>
                  </a:ext>
                </a:extLst>
              </a:tr>
              <a:tr h="272108">
                <a:tc>
                  <a:txBody>
                    <a:bodyPr/>
                    <a:lstStyle/>
                    <a:p>
                      <a:r>
                        <a:rPr lang="en-US" sz="1000" b="1">
                          <a:solidFill>
                            <a:schemeClr val="bg1"/>
                          </a:solidFill>
                          <a:latin typeface="Arial"/>
                          <a:cs typeface="Arial"/>
                        </a:rPr>
                        <a:t>Tactic</a:t>
                      </a:r>
                    </a:p>
                  </a:txBody>
                  <a:tcPr>
                    <a:lnB w="12700" cap="flat" cmpd="sng" algn="ctr">
                      <a:solidFill>
                        <a:schemeClr val="bg2">
                          <a:lumMod val="75000"/>
                        </a:schemeClr>
                      </a:solidFill>
                      <a:prstDash val="solid"/>
                      <a:round/>
                      <a:headEnd type="none" w="med" len="med"/>
                      <a:tailEnd type="none" w="med" len="med"/>
                    </a:lnB>
                    <a:solidFill>
                      <a:schemeClr val="bg2">
                        <a:lumMod val="75000"/>
                      </a:schemeClr>
                    </a:solidFill>
                  </a:tcPr>
                </a:tc>
                <a:tc>
                  <a:txBody>
                    <a:bodyPr/>
                    <a:lstStyle/>
                    <a:p>
                      <a:r>
                        <a:rPr lang="en-US" sz="1000" b="1">
                          <a:solidFill>
                            <a:schemeClr val="bg1"/>
                          </a:solidFill>
                          <a:latin typeface="Arial"/>
                          <a:cs typeface="Arial"/>
                        </a:rPr>
                        <a:t>Description</a:t>
                      </a:r>
                    </a:p>
                  </a:txBody>
                  <a:tcPr>
                    <a:lnB w="12700" cap="flat" cmpd="sng" algn="ctr">
                      <a:solidFill>
                        <a:schemeClr val="bg2">
                          <a:lumMod val="75000"/>
                        </a:schemeClr>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67234666"/>
                  </a:ext>
                </a:extLst>
              </a:tr>
              <a:tr h="272108">
                <a:tc>
                  <a:txBody>
                    <a:bodyPr/>
                    <a:lstStyle/>
                    <a:p>
                      <a:r>
                        <a:rPr lang="en-US" sz="1000">
                          <a:solidFill>
                            <a:schemeClr val="tx1">
                              <a:lumMod val="75000"/>
                              <a:lumOff val="25000"/>
                            </a:schemeClr>
                          </a:solidFill>
                          <a:latin typeface="Arial"/>
                          <a:cs typeface="Arial"/>
                          <a:hlinkClick r:id="rId4"/>
                        </a:rPr>
                        <a:t>FAQs</a:t>
                      </a:r>
                      <a:r>
                        <a:rPr lang="en-US" sz="1000">
                          <a:solidFill>
                            <a:schemeClr val="tx1">
                              <a:lumMod val="75000"/>
                              <a:lumOff val="25000"/>
                            </a:schemeClr>
                          </a:solidFill>
                          <a:latin typeface="Arial"/>
                          <a:cs typeface="Arial"/>
                        </a:rPr>
                        <a:t>*</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a:solidFill>
                            <a:schemeClr val="tx1">
                              <a:lumMod val="75000"/>
                              <a:lumOff val="25000"/>
                            </a:schemeClr>
                          </a:solidFill>
                          <a:latin typeface="Arial"/>
                          <a:cs typeface="Arial"/>
                        </a:rPr>
                        <a:t>Frequently asked questions with detailed answers</a:t>
                      </a:r>
                      <a:endParaRPr lang="en-US" sz="1000" b="1">
                        <a:solidFill>
                          <a:schemeClr val="tx1">
                            <a:lumMod val="75000"/>
                            <a:lumOff val="25000"/>
                          </a:schemeClr>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1259683817"/>
                  </a:ext>
                </a:extLst>
              </a:tr>
              <a:tr h="272108">
                <a:tc>
                  <a:txBody>
                    <a:bodyPr/>
                    <a:lstStyle/>
                    <a:p>
                      <a:r>
                        <a:rPr lang="en-US" sz="1000">
                          <a:solidFill>
                            <a:schemeClr val="tx1">
                              <a:lumMod val="75000"/>
                              <a:lumOff val="25000"/>
                            </a:schemeClr>
                          </a:solidFill>
                          <a:latin typeface="Arial"/>
                          <a:cs typeface="Arial"/>
                          <a:hlinkClick r:id="rId5"/>
                        </a:rPr>
                        <a:t>Sales Process Talk Paths </a:t>
                      </a:r>
                      <a:endParaRPr lang="en-US" sz="1000">
                        <a:solidFill>
                          <a:schemeClr val="tx1">
                            <a:lumMod val="75000"/>
                            <a:lumOff val="25000"/>
                          </a:schemeClr>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b="0" strike="noStrike">
                          <a:solidFill>
                            <a:schemeClr val="tx1">
                              <a:lumMod val="75000"/>
                              <a:lumOff val="25000"/>
                            </a:schemeClr>
                          </a:solidFill>
                          <a:latin typeface="Arial"/>
                          <a:cs typeface="Arial"/>
                        </a:rPr>
                        <a:t>Provides talk paths to help navigate conversations with consumers and/or customers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1006327244"/>
                  </a:ext>
                </a:extLst>
              </a:tr>
              <a:tr h="272108">
                <a:tc>
                  <a:txBody>
                    <a:bodyPr/>
                    <a:lstStyle/>
                    <a:p>
                      <a:r>
                        <a:rPr lang="en-US" sz="1000">
                          <a:solidFill>
                            <a:schemeClr val="tx1">
                              <a:lumMod val="75000"/>
                              <a:lumOff val="25000"/>
                            </a:schemeClr>
                          </a:solidFill>
                          <a:latin typeface="Arial"/>
                          <a:cs typeface="Arial"/>
                          <a:hlinkClick r:id="rId6"/>
                        </a:rPr>
                        <a:t>Sales Process Deep Dive </a:t>
                      </a:r>
                      <a:endParaRPr lang="en-US" sz="1000">
                        <a:solidFill>
                          <a:schemeClr val="tx1">
                            <a:lumMod val="75000"/>
                            <a:lumOff val="25000"/>
                          </a:schemeClr>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FontTx/>
                        <a:buNone/>
                      </a:pPr>
                      <a:r>
                        <a:rPr lang="en-US" sz="1000" b="0" strike="noStrike">
                          <a:solidFill>
                            <a:schemeClr val="tx1">
                              <a:lumMod val="75000"/>
                              <a:lumOff val="25000"/>
                            </a:schemeClr>
                          </a:solidFill>
                          <a:latin typeface="Arial"/>
                          <a:cs typeface="Arial"/>
                        </a:rPr>
                        <a:t>A deeper look at suggestions on how to discuss Drivewise and overcome objections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3932447499"/>
                  </a:ext>
                </a:extLst>
              </a:tr>
              <a:tr h="272108">
                <a:tc>
                  <a:txBody>
                    <a:bodyPr/>
                    <a:lstStyle/>
                    <a:p>
                      <a:r>
                        <a:rPr lang="en-US" sz="1000">
                          <a:solidFill>
                            <a:schemeClr val="tx1">
                              <a:lumMod val="75000"/>
                              <a:lumOff val="25000"/>
                            </a:schemeClr>
                          </a:solidFill>
                          <a:latin typeface="Arial"/>
                          <a:cs typeface="Arial"/>
                        </a:rPr>
                        <a:t>Job Aids – for Alliance* and Advisor Pro</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algn="l"/>
                      <a:r>
                        <a:rPr lang="en-US" sz="1000">
                          <a:solidFill>
                            <a:schemeClr val="tx1">
                              <a:lumMod val="75000"/>
                              <a:lumOff val="25000"/>
                            </a:schemeClr>
                          </a:solidFill>
                          <a:latin typeface="Arial"/>
                          <a:cs typeface="Arial"/>
                        </a:rPr>
                        <a:t>Provides step by step system instructions </a:t>
                      </a:r>
                      <a:r>
                        <a:rPr lang="en-US" sz="1000">
                          <a:solidFill>
                            <a:srgbClr val="FF0000"/>
                          </a:solidFill>
                          <a:latin typeface="Arial"/>
                          <a:cs typeface="Arial"/>
                        </a:rPr>
                        <a:t>(coming soon)</a:t>
                      </a:r>
                      <a:endParaRPr lang="en-US" sz="1000">
                        <a:solidFill>
                          <a:srgbClr val="FF0000"/>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921150363"/>
                  </a:ext>
                </a:extLst>
              </a:tr>
              <a:tr h="272108">
                <a:tc>
                  <a:txBody>
                    <a:bodyPr/>
                    <a:lstStyle/>
                    <a:p>
                      <a:r>
                        <a:rPr lang="en-US" sz="1000">
                          <a:solidFill>
                            <a:schemeClr val="tx1"/>
                          </a:solidFill>
                          <a:latin typeface="Arial"/>
                          <a:cs typeface="Arial"/>
                        </a:rPr>
                        <a:t>Gateway Landing Pages: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dirty="0">
                          <a:solidFill>
                            <a:schemeClr val="tx1">
                              <a:lumMod val="75000"/>
                              <a:lumOff val="25000"/>
                            </a:schemeClr>
                          </a:solidFill>
                          <a:latin typeface="Arial"/>
                          <a:cs typeface="Arial"/>
                        </a:rPr>
                        <a:t>On-demand knowledge management material for agency owners and staff: </a:t>
                      </a: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err="1">
                          <a:solidFill>
                            <a:schemeClr val="tx1">
                              <a:lumMod val="75000"/>
                              <a:lumOff val="25000"/>
                            </a:schemeClr>
                          </a:solidFill>
                          <a:latin typeface="Arial"/>
                          <a:cs typeface="Arial"/>
                          <a:hlinkClick r:id="rId7"/>
                        </a:rPr>
                        <a:t>Drivewise</a:t>
                      </a:r>
                      <a:r>
                        <a:rPr lang="en-US" sz="1000" dirty="0">
                          <a:solidFill>
                            <a:schemeClr val="tx1">
                              <a:lumMod val="75000"/>
                              <a:lumOff val="25000"/>
                            </a:schemeClr>
                          </a:solidFill>
                          <a:latin typeface="Arial"/>
                          <a:cs typeface="Arial"/>
                          <a:hlinkClick r:id="rId7"/>
                        </a:rPr>
                        <a:t> Home Page </a:t>
                      </a:r>
                      <a:endParaRPr lang="en-US" sz="1000" dirty="0">
                        <a:solidFill>
                          <a:schemeClr val="tx1">
                            <a:lumMod val="75000"/>
                            <a:lumOff val="25000"/>
                          </a:schemeClr>
                        </a:solidFill>
                        <a:latin typeface="Arial"/>
                        <a:cs typeface="Arial"/>
                      </a:endParaRP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solidFill>
                            <a:schemeClr val="tx1">
                              <a:lumMod val="75000"/>
                              <a:lumOff val="25000"/>
                            </a:schemeClr>
                          </a:solidFill>
                          <a:latin typeface="Arial"/>
                          <a:cs typeface="Arial"/>
                          <a:hlinkClick r:id="rId8"/>
                        </a:rPr>
                        <a:t>New York </a:t>
                      </a:r>
                      <a:r>
                        <a:rPr lang="en-US" sz="1000" dirty="0" err="1">
                          <a:solidFill>
                            <a:schemeClr val="tx1">
                              <a:lumMod val="75000"/>
                              <a:lumOff val="25000"/>
                            </a:schemeClr>
                          </a:solidFill>
                          <a:latin typeface="Arial"/>
                          <a:cs typeface="Arial"/>
                          <a:hlinkClick r:id="rId8"/>
                        </a:rPr>
                        <a:t>Drivewise</a:t>
                      </a:r>
                      <a:r>
                        <a:rPr lang="en-US" sz="1000" dirty="0">
                          <a:solidFill>
                            <a:schemeClr val="tx1">
                              <a:lumMod val="75000"/>
                              <a:lumOff val="25000"/>
                            </a:schemeClr>
                          </a:solidFill>
                          <a:latin typeface="Arial"/>
                          <a:cs typeface="Arial"/>
                          <a:hlinkClick r:id="rId8"/>
                        </a:rPr>
                        <a:t> Mobile Home Page</a:t>
                      </a:r>
                      <a:endParaRPr lang="en-US" sz="1000" dirty="0">
                        <a:solidFill>
                          <a:srgbClr val="FF0000"/>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1618668385"/>
                  </a:ext>
                </a:extLst>
              </a:tr>
              <a:tr h="266897">
                <a:tc gridSpan="2">
                  <a:txBody>
                    <a:bodyPr/>
                    <a:lstStyle/>
                    <a:p>
                      <a:r>
                        <a:rPr lang="en-US" sz="1000" b="1">
                          <a:solidFill>
                            <a:schemeClr val="tx1">
                              <a:lumMod val="75000"/>
                              <a:lumOff val="25000"/>
                            </a:schemeClr>
                          </a:solidFill>
                          <a:latin typeface="Arial"/>
                          <a:cs typeface="Arial"/>
                        </a:rPr>
                        <a:t>Exclusive Agency Sales Effectiveness</a:t>
                      </a:r>
                      <a:endParaRPr lang="en-US" sz="1000" b="1" strike="sngStrike">
                        <a:solidFill>
                          <a:schemeClr val="tx1">
                            <a:lumMod val="75000"/>
                            <a:lumOff val="25000"/>
                          </a:schemeClr>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0C1AC"/>
                    </a:solidFill>
                  </a:tcPr>
                </a:tc>
                <a:tc hMerge="1">
                  <a:txBody>
                    <a:bodyPr/>
                    <a:lstStyle/>
                    <a:p>
                      <a:endParaRPr lang="en-US" sz="1000" b="1" strike="sngStrike">
                        <a:solidFill>
                          <a:schemeClr val="tx1">
                            <a:lumMod val="75000"/>
                            <a:lumOff val="25000"/>
                          </a:schemeClr>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40C1AC"/>
                    </a:solidFill>
                  </a:tcPr>
                </a:tc>
                <a:extLst>
                  <a:ext uri="{0D108BD9-81ED-4DB2-BD59-A6C34878D82A}">
                    <a16:rowId xmlns:a16="http://schemas.microsoft.com/office/drawing/2014/main" val="482650905"/>
                  </a:ext>
                </a:extLst>
              </a:tr>
              <a:tr h="250650">
                <a:tc>
                  <a:txBody>
                    <a:bodyPr/>
                    <a:lstStyle/>
                    <a:p>
                      <a:r>
                        <a:rPr lang="en-US" sz="1000" b="1">
                          <a:solidFill>
                            <a:schemeClr val="bg1"/>
                          </a:solidFill>
                          <a:latin typeface="Arial"/>
                          <a:cs typeface="Arial"/>
                        </a:rPr>
                        <a:t>Tactic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AFABAB"/>
                    </a:solidFill>
                  </a:tcPr>
                </a:tc>
                <a:tc>
                  <a:txBody>
                    <a:bodyPr/>
                    <a:lstStyle/>
                    <a:p>
                      <a:r>
                        <a:rPr lang="en-US" sz="1000" b="1">
                          <a:solidFill>
                            <a:schemeClr val="bg1"/>
                          </a:solidFill>
                          <a:latin typeface="Arial"/>
                          <a:cs typeface="Arial"/>
                        </a:rPr>
                        <a:t>Description</a:t>
                      </a:r>
                    </a:p>
                  </a:txBody>
                  <a:tcPr>
                    <a:lnL w="12700" cap="flat" cmpd="sng" algn="ctr">
                      <a:solidFill>
                        <a:schemeClr val="bg1"/>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851908938"/>
                  </a:ext>
                </a:extLst>
              </a:tr>
              <a:tr h="283399">
                <a:tc>
                  <a:txBody>
                    <a:bodyPr/>
                    <a:lstStyle/>
                    <a:p>
                      <a:pPr lvl="0">
                        <a:buNone/>
                      </a:pPr>
                      <a:r>
                        <a:rPr lang="en-US" sz="1000">
                          <a:solidFill>
                            <a:schemeClr val="bg2">
                              <a:lumMod val="25000"/>
                            </a:schemeClr>
                          </a:solidFill>
                          <a:latin typeface="Arial"/>
                          <a:cs typeface="Arial"/>
                        </a:rPr>
                        <a:t>Customer Communications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lvl="0" indent="0" algn="l">
                        <a:lnSpc>
                          <a:spcPct val="100000"/>
                        </a:lnSpc>
                        <a:spcBef>
                          <a:spcPts val="0"/>
                        </a:spcBef>
                        <a:spcAft>
                          <a:spcPts val="0"/>
                        </a:spcAft>
                        <a:buNone/>
                      </a:pPr>
                      <a:r>
                        <a:rPr lang="en-US" sz="1000" kern="1200">
                          <a:solidFill>
                            <a:schemeClr val="bg2">
                              <a:lumMod val="25000"/>
                            </a:schemeClr>
                          </a:solidFill>
                          <a:effectLst/>
                          <a:latin typeface="Arial"/>
                          <a:ea typeface="+mn-ea"/>
                          <a:cs typeface="Arial"/>
                        </a:rPr>
                        <a:t>Standard </a:t>
                      </a:r>
                      <a:r>
                        <a:rPr lang="en-US" sz="1000" kern="1200" err="1">
                          <a:solidFill>
                            <a:schemeClr val="bg2">
                              <a:lumMod val="25000"/>
                            </a:schemeClr>
                          </a:solidFill>
                          <a:effectLst/>
                          <a:latin typeface="Arial"/>
                          <a:ea typeface="+mn-ea"/>
                          <a:cs typeface="Arial"/>
                        </a:rPr>
                        <a:t>eAgent</a:t>
                      </a:r>
                      <a:r>
                        <a:rPr lang="en-US" sz="1000" kern="1200">
                          <a:solidFill>
                            <a:schemeClr val="bg2">
                              <a:lumMod val="25000"/>
                            </a:schemeClr>
                          </a:solidFill>
                          <a:effectLst/>
                          <a:latin typeface="Arial"/>
                          <a:ea typeface="+mn-ea"/>
                          <a:cs typeface="Arial"/>
                        </a:rPr>
                        <a:t> communication template that agents can send to customers to notify them of the new initiative. </a:t>
                      </a:r>
                    </a:p>
                    <a:p>
                      <a:pPr marL="171450" lvl="0" indent="-171450" algn="l">
                        <a:lnSpc>
                          <a:spcPct val="100000"/>
                        </a:lnSpc>
                        <a:spcBef>
                          <a:spcPts val="0"/>
                        </a:spcBef>
                        <a:spcAft>
                          <a:spcPts val="0"/>
                        </a:spcAft>
                        <a:buFont typeface="Arial" panose="020B0604020202020204" pitchFamily="34" charset="0"/>
                        <a:buChar char="•"/>
                      </a:pPr>
                      <a:r>
                        <a:rPr lang="en-US" sz="1000" kern="1200">
                          <a:solidFill>
                            <a:schemeClr val="dk1"/>
                          </a:solidFill>
                          <a:effectLst/>
                          <a:latin typeface="Arial" panose="020B0604020202020204" pitchFamily="34" charset="0"/>
                          <a:ea typeface="+mn-ea"/>
                          <a:cs typeface="Arial" panose="020B0604020202020204" pitchFamily="34" charset="0"/>
                        </a:rPr>
                        <a:t>11/15 - </a:t>
                      </a:r>
                      <a:r>
                        <a:rPr lang="en-US" sz="1000" kern="1200" err="1">
                          <a:solidFill>
                            <a:schemeClr val="dk1"/>
                          </a:solidFill>
                          <a:effectLst/>
                          <a:latin typeface="Arial" panose="020B0604020202020204" pitchFamily="34" charset="0"/>
                          <a:ea typeface="+mn-ea"/>
                          <a:cs typeface="Arial" panose="020B0604020202020204" pitchFamily="34" charset="0"/>
                        </a:rPr>
                        <a:t>eAgent</a:t>
                      </a:r>
                      <a:r>
                        <a:rPr lang="en-US" sz="1000" kern="1200">
                          <a:solidFill>
                            <a:schemeClr val="dk1"/>
                          </a:solidFill>
                          <a:effectLst/>
                          <a:latin typeface="Arial" panose="020B0604020202020204" pitchFamily="34" charset="0"/>
                          <a:ea typeface="+mn-ea"/>
                          <a:cs typeface="Arial" panose="020B0604020202020204" pitchFamily="34" charset="0"/>
                        </a:rPr>
                        <a:t> templates (5 total)</a:t>
                      </a:r>
                    </a:p>
                    <a:p>
                      <a:pPr marL="0" lvl="0" indent="0" algn="l">
                        <a:lnSpc>
                          <a:spcPct val="100000"/>
                        </a:lnSpc>
                        <a:spcBef>
                          <a:spcPts val="0"/>
                        </a:spcBef>
                        <a:spcAft>
                          <a:spcPts val="0"/>
                        </a:spcAft>
                        <a:buNone/>
                      </a:pPr>
                      <a:endParaRPr lang="en-US" sz="1000">
                        <a:solidFill>
                          <a:schemeClr val="bg2">
                            <a:lumMod val="25000"/>
                          </a:schemeClr>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2824510122"/>
                  </a:ext>
                </a:extLst>
              </a:tr>
              <a:tr h="283399">
                <a:tc>
                  <a:txBody>
                    <a:bodyPr/>
                    <a:lstStyle/>
                    <a:p>
                      <a:r>
                        <a:rPr lang="en-US" sz="1000" b="0">
                          <a:solidFill>
                            <a:schemeClr val="tx1"/>
                          </a:solidFill>
                          <a:latin typeface="Arial"/>
                          <a:cs typeface="Arial"/>
                        </a:rPr>
                        <a:t>Marketing Campaign Collateral </a:t>
                      </a:r>
                      <a:endParaRPr lang="en-US" sz="1000" b="0">
                        <a:solidFill>
                          <a:schemeClr val="tx1"/>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b="0" kern="1200" dirty="0">
                          <a:solidFill>
                            <a:schemeClr val="bg2">
                              <a:lumMod val="25000"/>
                            </a:schemeClr>
                          </a:solidFill>
                          <a:effectLst/>
                          <a:latin typeface="Arial"/>
                          <a:ea typeface="+mn-ea"/>
                          <a:cs typeface="Arial"/>
                        </a:rPr>
                        <a:t>New marketing material that promotes the new initiative with consumers, customers, and agents.</a:t>
                      </a:r>
                      <a:endParaRPr lang="en-US" sz="1000" dirty="0">
                        <a:solidFill>
                          <a:srgbClr val="FF0000"/>
                        </a:solidFill>
                        <a:latin typeface="Arial"/>
                        <a:cs typeface="Arial"/>
                      </a:endParaRPr>
                    </a:p>
                    <a:p>
                      <a:pPr marL="342900" lvl="0" indent="-342900">
                        <a:buFont typeface="Arial" panose="020B0604020202020204" pitchFamily="34" charset="0"/>
                        <a:buChar char="•"/>
                      </a:pPr>
                      <a:r>
                        <a:rPr lang="en-US" sz="1000" kern="1200" dirty="0">
                          <a:solidFill>
                            <a:schemeClr val="dk1"/>
                          </a:solidFill>
                          <a:effectLst/>
                          <a:latin typeface="Arial" panose="020B0604020202020204" pitchFamily="34" charset="0"/>
                          <a:ea typeface="+mn-ea"/>
                          <a:cs typeface="Arial" panose="020B0604020202020204" pitchFamily="34" charset="0"/>
                        </a:rPr>
                        <a:t>11/15 - POD </a:t>
                      </a:r>
                      <a:r>
                        <a:rPr lang="en-US" sz="1000" kern="1200" dirty="0" err="1">
                          <a:solidFill>
                            <a:schemeClr val="dk1"/>
                          </a:solidFill>
                          <a:effectLst/>
                          <a:latin typeface="Arial" panose="020B0604020202020204" pitchFamily="34" charset="0"/>
                          <a:ea typeface="+mn-ea"/>
                          <a:cs typeface="Arial" panose="020B0604020202020204" pitchFamily="34" charset="0"/>
                        </a:rPr>
                        <a:t>Drivewise</a:t>
                      </a:r>
                      <a:r>
                        <a:rPr lang="en-US" sz="1000" kern="1200" dirty="0">
                          <a:solidFill>
                            <a:schemeClr val="dk1"/>
                          </a:solidFill>
                          <a:effectLst/>
                          <a:latin typeface="Arial" panose="020B0604020202020204" pitchFamily="34" charset="0"/>
                          <a:ea typeface="+mn-ea"/>
                          <a:cs typeface="Arial" panose="020B0604020202020204" pitchFamily="34" charset="0"/>
                        </a:rPr>
                        <a:t> talk paths</a:t>
                      </a:r>
                    </a:p>
                    <a:p>
                      <a:pPr marL="342900" lvl="0" indent="-342900">
                        <a:buFont typeface="Arial" panose="020B0604020202020204" pitchFamily="34" charset="0"/>
                        <a:buChar char="•"/>
                      </a:pPr>
                      <a:r>
                        <a:rPr lang="en-US" sz="1000" kern="1200" dirty="0">
                          <a:solidFill>
                            <a:schemeClr val="dk1"/>
                          </a:solidFill>
                          <a:effectLst/>
                          <a:latin typeface="Arial" panose="020B0604020202020204" pitchFamily="34" charset="0"/>
                          <a:ea typeface="+mn-ea"/>
                          <a:cs typeface="Arial" panose="020B0604020202020204" pitchFamily="34" charset="0"/>
                        </a:rPr>
                        <a:t>Build an Ad Facebook campaigns- waiting on confirmation</a:t>
                      </a:r>
                    </a:p>
                    <a:p>
                      <a:pPr marL="342900" lvl="0" indent="-342900">
                        <a:buFont typeface="Arial" panose="020B0604020202020204" pitchFamily="34" charset="0"/>
                        <a:buChar char="•"/>
                      </a:pPr>
                      <a:r>
                        <a:rPr lang="en-US" sz="1000" kern="1200" dirty="0" err="1">
                          <a:solidFill>
                            <a:schemeClr val="dk1"/>
                          </a:solidFill>
                          <a:effectLst/>
                          <a:latin typeface="Arial" panose="020B0604020202020204" pitchFamily="34" charset="0"/>
                          <a:ea typeface="+mn-ea"/>
                          <a:cs typeface="Arial" panose="020B0604020202020204" pitchFamily="34" charset="0"/>
                        </a:rPr>
                        <a:t>TaG</a:t>
                      </a:r>
                      <a:r>
                        <a:rPr lang="en-US" sz="1000" kern="1200" dirty="0">
                          <a:solidFill>
                            <a:schemeClr val="dk1"/>
                          </a:solidFill>
                          <a:effectLst/>
                          <a:latin typeface="Arial" panose="020B0604020202020204" pitchFamily="34" charset="0"/>
                          <a:ea typeface="+mn-ea"/>
                          <a:cs typeface="Arial" panose="020B0604020202020204" pitchFamily="34" charset="0"/>
                        </a:rPr>
                        <a:t> postcards are in discussion for new DW creatives: Timing TBD</a:t>
                      </a:r>
                    </a:p>
                    <a:p>
                      <a:pPr marL="342900" lvl="0" indent="-342900">
                        <a:buFont typeface="Arial" panose="020B0604020202020204" pitchFamily="34" charset="0"/>
                        <a:buChar char="•"/>
                      </a:pPr>
                      <a:r>
                        <a:rPr lang="en-US" sz="1000" kern="1200" dirty="0">
                          <a:solidFill>
                            <a:schemeClr val="dk1"/>
                          </a:solidFill>
                          <a:effectLst/>
                          <a:latin typeface="Arial" panose="020B0604020202020204" pitchFamily="34" charset="0"/>
                          <a:ea typeface="+mn-ea"/>
                          <a:cs typeface="Arial" panose="020B0604020202020204" pitchFamily="34" charset="0"/>
                        </a:rPr>
                        <a:t>11/15 - Hearsay Social </a:t>
                      </a:r>
                      <a:r>
                        <a:rPr lang="en-US" sz="1000" kern="1200" dirty="0" err="1">
                          <a:solidFill>
                            <a:schemeClr val="dk1"/>
                          </a:solidFill>
                          <a:effectLst/>
                          <a:latin typeface="Arial" panose="020B0604020202020204" pitchFamily="34" charset="0"/>
                          <a:ea typeface="+mn-ea"/>
                          <a:cs typeface="Arial" panose="020B0604020202020204" pitchFamily="34" charset="0"/>
                        </a:rPr>
                        <a:t>Drivewise</a:t>
                      </a:r>
                      <a:r>
                        <a:rPr lang="en-US" sz="1000" kern="1200" dirty="0">
                          <a:solidFill>
                            <a:schemeClr val="dk1"/>
                          </a:solidFill>
                          <a:effectLst/>
                          <a:latin typeface="Arial" panose="020B0604020202020204" pitchFamily="34" charset="0"/>
                          <a:ea typeface="+mn-ea"/>
                          <a:cs typeface="Arial" panose="020B0604020202020204" pitchFamily="34" charset="0"/>
                        </a:rPr>
                        <a:t> posts</a:t>
                      </a:r>
                      <a:endParaRPr lang="en-US" sz="1000" dirty="0">
                        <a:solidFill>
                          <a:schemeClr val="tx1">
                            <a:lumMod val="65000"/>
                            <a:lumOff val="35000"/>
                          </a:schemeClr>
                        </a:solidFill>
                        <a:highlight>
                          <a:srgbClr val="FFFF00"/>
                        </a:highlight>
                        <a:latin typeface="Arial" panose="020B0604020202020204" pitchFamily="34" charset="0"/>
                        <a:cs typeface="Arial" panose="020B0604020202020204" pitchFamily="34" charset="0"/>
                      </a:endParaRPr>
                    </a:p>
                    <a:p>
                      <a:pPr marL="0" marR="0" lvl="0" indent="0" algn="l" defTabSz="1005840" rtl="0" eaLnBrk="1" fontAlgn="auto" latinLnBrk="0" hangingPunct="1">
                        <a:lnSpc>
                          <a:spcPct val="100000"/>
                        </a:lnSpc>
                        <a:spcBef>
                          <a:spcPts val="0"/>
                        </a:spcBef>
                        <a:spcAft>
                          <a:spcPts val="0"/>
                        </a:spcAft>
                        <a:buClrTx/>
                        <a:buSzTx/>
                        <a:buFontTx/>
                        <a:buNone/>
                        <a:tabLst/>
                        <a:defRPr/>
                      </a:pPr>
                      <a:endParaRPr lang="en-US" sz="1000" b="0" kern="1200" dirty="0">
                        <a:solidFill>
                          <a:schemeClr val="bg2">
                            <a:lumMod val="25000"/>
                          </a:schemeClr>
                        </a:solidFill>
                        <a:effectLst/>
                        <a:latin typeface="Arial"/>
                        <a:ea typeface="+mn-ea"/>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1921289382"/>
                  </a:ext>
                </a:extLst>
              </a:tr>
            </a:tbl>
          </a:graphicData>
        </a:graphic>
      </p:graphicFrame>
      <p:graphicFrame>
        <p:nvGraphicFramePr>
          <p:cNvPr id="22" name="Table 21">
            <a:extLst>
              <a:ext uri="{FF2B5EF4-FFF2-40B4-BE49-F238E27FC236}">
                <a16:creationId xmlns:a16="http://schemas.microsoft.com/office/drawing/2014/main" id="{38E2497A-7618-499E-A255-11BE54A15CC2}"/>
              </a:ext>
            </a:extLst>
          </p:cNvPr>
          <p:cNvGraphicFramePr>
            <a:graphicFrameLocks noGrp="1"/>
          </p:cNvGraphicFramePr>
          <p:nvPr>
            <p:extLst>
              <p:ext uri="{D42A27DB-BD31-4B8C-83A1-F6EECF244321}">
                <p14:modId xmlns:p14="http://schemas.microsoft.com/office/powerpoint/2010/main" val="279180088"/>
              </p:ext>
            </p:extLst>
          </p:nvPr>
        </p:nvGraphicFramePr>
        <p:xfrm>
          <a:off x="432848" y="-2677"/>
          <a:ext cx="9625550" cy="411480"/>
        </p:xfrm>
        <a:graphic>
          <a:graphicData uri="http://schemas.openxmlformats.org/drawingml/2006/table">
            <a:tbl>
              <a:tblPr firstRow="1" bandRow="1">
                <a:tableStyleId>{5C22544A-7EE6-4342-B048-85BDC9FD1C3A}</a:tableStyleId>
              </a:tblPr>
              <a:tblGrid>
                <a:gridCol w="1925110">
                  <a:extLst>
                    <a:ext uri="{9D8B030D-6E8A-4147-A177-3AD203B41FA5}">
                      <a16:colId xmlns:a16="http://schemas.microsoft.com/office/drawing/2014/main" val="1767351924"/>
                    </a:ext>
                  </a:extLst>
                </a:gridCol>
                <a:gridCol w="1925110">
                  <a:extLst>
                    <a:ext uri="{9D8B030D-6E8A-4147-A177-3AD203B41FA5}">
                      <a16:colId xmlns:a16="http://schemas.microsoft.com/office/drawing/2014/main" val="20044898"/>
                    </a:ext>
                  </a:extLst>
                </a:gridCol>
                <a:gridCol w="1925110">
                  <a:extLst>
                    <a:ext uri="{9D8B030D-6E8A-4147-A177-3AD203B41FA5}">
                      <a16:colId xmlns:a16="http://schemas.microsoft.com/office/drawing/2014/main" val="2972605943"/>
                    </a:ext>
                  </a:extLst>
                </a:gridCol>
                <a:gridCol w="1925110">
                  <a:extLst>
                    <a:ext uri="{9D8B030D-6E8A-4147-A177-3AD203B41FA5}">
                      <a16:colId xmlns:a16="http://schemas.microsoft.com/office/drawing/2014/main" val="111026461"/>
                    </a:ext>
                  </a:extLst>
                </a:gridCol>
                <a:gridCol w="1925110">
                  <a:extLst>
                    <a:ext uri="{9D8B030D-6E8A-4147-A177-3AD203B41FA5}">
                      <a16:colId xmlns:a16="http://schemas.microsoft.com/office/drawing/2014/main" val="544978836"/>
                    </a:ext>
                  </a:extLst>
                </a:gridCol>
              </a:tblGrid>
              <a:tr h="370840">
                <a:tc>
                  <a:txBody>
                    <a:bodyPr/>
                    <a:lstStyle/>
                    <a:p>
                      <a:pPr algn="ctr"/>
                      <a:r>
                        <a:rPr lang="en-US" sz="1050" u="sng">
                          <a:solidFill>
                            <a:schemeClr val="bg1"/>
                          </a:solidFill>
                          <a:latin typeface="Arial"/>
                          <a:cs typeface="Arial"/>
                        </a:rPr>
                        <a:t>Strategy Resources</a:t>
                      </a:r>
                    </a:p>
                  </a:txBody>
                  <a:tcPr anchor="ctr">
                    <a:lnL w="12700" cmpd="sng">
                      <a:noFill/>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50" u="sng">
                          <a:solidFill>
                            <a:schemeClr val="bg1"/>
                          </a:solidFill>
                          <a:latin typeface="Arial"/>
                          <a:cs typeface="Arial"/>
                        </a:rPr>
                        <a:t>Exclusive Agency  Material-1</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Exclusive Agency     Material-2</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Other Distribution Channel Material</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Detailed Communication Plan</a:t>
                      </a:r>
                    </a:p>
                  </a:txBody>
                  <a:tcPr anchor="ctr">
                    <a:lnL w="571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45BCE5"/>
                    </a:solidFill>
                  </a:tcPr>
                </a:tc>
                <a:extLst>
                  <a:ext uri="{0D108BD9-81ED-4DB2-BD59-A6C34878D82A}">
                    <a16:rowId xmlns:a16="http://schemas.microsoft.com/office/drawing/2014/main" val="2624777332"/>
                  </a:ext>
                </a:extLst>
              </a:tr>
            </a:tbl>
          </a:graphicData>
        </a:graphic>
      </p:graphicFrame>
      <p:sp>
        <p:nvSpPr>
          <p:cNvPr id="23" name="Isosceles Triangle 22">
            <a:extLst>
              <a:ext uri="{FF2B5EF4-FFF2-40B4-BE49-F238E27FC236}">
                <a16:creationId xmlns:a16="http://schemas.microsoft.com/office/drawing/2014/main" id="{56437113-0E0C-430E-9BCE-3BF86C79DB20}"/>
              </a:ext>
            </a:extLst>
          </p:cNvPr>
          <p:cNvSpPr/>
          <p:nvPr/>
        </p:nvSpPr>
        <p:spPr>
          <a:xfrm rot="10800000">
            <a:off x="3054924" y="418043"/>
            <a:ext cx="575734" cy="220205"/>
          </a:xfrm>
          <a:prstGeom prst="triangle">
            <a:avLst/>
          </a:prstGeom>
          <a:solidFill>
            <a:srgbClr val="45BCE5"/>
          </a:solidFill>
          <a:ln>
            <a:solidFill>
              <a:srgbClr val="5BBB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7358843-ED00-492C-9369-232BCC08B00F}"/>
              </a:ext>
            </a:extLst>
          </p:cNvPr>
          <p:cNvSpPr txBox="1"/>
          <p:nvPr/>
        </p:nvSpPr>
        <p:spPr>
          <a:xfrm>
            <a:off x="520316" y="7134727"/>
            <a:ext cx="9529904" cy="648702"/>
          </a:xfrm>
          <a:prstGeom prst="rect">
            <a:avLst/>
          </a:prstGeom>
          <a:solidFill>
            <a:srgbClr val="0033A0"/>
          </a:solidFill>
          <a:ln>
            <a:solidFill>
              <a:srgbClr val="00467F"/>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defPPr>
              <a:defRPr lang="en-US"/>
            </a:defPPr>
            <a:lvl1pPr>
              <a:spcAft>
                <a:spcPts val="1200"/>
              </a:spcAft>
              <a:defRPr sz="2000" b="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spcAft>
                <a:spcPts val="0"/>
              </a:spcAft>
            </a:pPr>
            <a:r>
              <a:rPr lang="en-US" sz="1200">
                <a:latin typeface="Arial" panose="020B0604020202020204" pitchFamily="34" charset="0"/>
                <a:ea typeface="+mn-lt"/>
                <a:cs typeface="Arial" panose="020B0604020202020204" pitchFamily="34" charset="0"/>
              </a:rPr>
              <a:t>Go-to-Market Agency Operations Team</a:t>
            </a:r>
          </a:p>
          <a:p>
            <a:pPr>
              <a:spcAft>
                <a:spcPts val="0"/>
              </a:spcAft>
            </a:pPr>
            <a:r>
              <a:rPr lang="en-US" sz="1000">
                <a:latin typeface="Arial" panose="020B0604020202020204" pitchFamily="34" charset="0"/>
                <a:ea typeface="+mn-lt"/>
                <a:cs typeface="Arial" panose="020B0604020202020204" pitchFamily="34" charset="0"/>
              </a:rPr>
              <a:t>GTM Planning Lead: Neil Kapoor</a:t>
            </a:r>
            <a:endParaRPr lang="en-US" sz="1000">
              <a:latin typeface="Arial" panose="020B0604020202020204" pitchFamily="34" charset="0"/>
              <a:cs typeface="Arial" panose="020B0604020202020204" pitchFamily="34" charset="0"/>
            </a:endParaRPr>
          </a:p>
          <a:p>
            <a:pPr>
              <a:spcAft>
                <a:spcPts val="0"/>
              </a:spcAft>
            </a:pPr>
            <a:r>
              <a:rPr lang="en-US" sz="1000">
                <a:latin typeface="Arial" panose="020B0604020202020204" pitchFamily="34" charset="0"/>
                <a:cs typeface="Arial" panose="020B0604020202020204" pitchFamily="34" charset="0"/>
              </a:rPr>
              <a:t>GTM Leadership Contacts: Mitch Thomas</a:t>
            </a:r>
          </a:p>
          <a:p>
            <a:endParaRPr lang="en-US" sz="1600">
              <a:cs typeface="Calibri"/>
            </a:endParaRPr>
          </a:p>
        </p:txBody>
      </p:sp>
      <p:sp>
        <p:nvSpPr>
          <p:cNvPr id="8" name="TextBox 7">
            <a:extLst>
              <a:ext uri="{FF2B5EF4-FFF2-40B4-BE49-F238E27FC236}">
                <a16:creationId xmlns:a16="http://schemas.microsoft.com/office/drawing/2014/main" id="{694C5ED7-00D9-408E-BFA9-C5561E38FCC0}"/>
              </a:ext>
            </a:extLst>
          </p:cNvPr>
          <p:cNvSpPr txBox="1"/>
          <p:nvPr/>
        </p:nvSpPr>
        <p:spPr>
          <a:xfrm>
            <a:off x="8548578" y="1394682"/>
            <a:ext cx="2205064" cy="307777"/>
          </a:xfrm>
          <a:prstGeom prst="rect">
            <a:avLst/>
          </a:prstGeom>
          <a:noFill/>
        </p:spPr>
        <p:txBody>
          <a:bodyPr wrap="square" rtlCol="0">
            <a:spAutoFit/>
          </a:bodyPr>
          <a:lstStyle/>
          <a:p>
            <a:r>
              <a:rPr lang="en-US" sz="1400" b="1">
                <a:solidFill>
                  <a:srgbClr val="FF0000"/>
                </a:solidFill>
                <a:latin typeface="Arial" panose="020B0604020202020204" pitchFamily="34" charset="0"/>
                <a:cs typeface="Arial" panose="020B0604020202020204" pitchFamily="34" charset="0"/>
              </a:rPr>
              <a:t>DRAFT LIST</a:t>
            </a:r>
          </a:p>
        </p:txBody>
      </p:sp>
    </p:spTree>
    <p:custDataLst>
      <p:tags r:id="rId1"/>
    </p:custDataLst>
    <p:extLst>
      <p:ext uri="{BB962C8B-B14F-4D97-AF65-F5344CB8AC3E}">
        <p14:creationId xmlns:p14="http://schemas.microsoft.com/office/powerpoint/2010/main" val="2899749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DEDD2C-D797-43D9-B742-6DA2FDF052A5}"/>
              </a:ext>
            </a:extLst>
          </p:cNvPr>
          <p:cNvSpPr/>
          <p:nvPr/>
        </p:nvSpPr>
        <p:spPr>
          <a:xfrm rot="16200000">
            <a:off x="-3674534" y="3674533"/>
            <a:ext cx="7772400" cy="423333"/>
          </a:xfrm>
          <a:prstGeom prst="rect">
            <a:avLst/>
          </a:prstGeom>
          <a:solidFill>
            <a:srgbClr val="0033A0"/>
          </a:solidFill>
          <a:ln>
            <a:solidFill>
              <a:srgbClr val="00467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b="1">
                <a:latin typeface="Arial" panose="020B0604020202020204" pitchFamily="34" charset="0"/>
                <a:cs typeface="Arial" panose="020B0604020202020204" pitchFamily="34" charset="0"/>
              </a:rPr>
              <a:t>GTM Toolkit: </a:t>
            </a:r>
            <a:r>
              <a:rPr lang="en-US" b="1" err="1">
                <a:latin typeface="Arial" panose="020B0604020202020204" pitchFamily="34" charset="0"/>
                <a:cs typeface="Arial" panose="020B0604020202020204" pitchFamily="34" charset="0"/>
              </a:rPr>
              <a:t>Drivewise</a:t>
            </a:r>
            <a:r>
              <a:rPr lang="en-US" b="1">
                <a:latin typeface="Arial" panose="020B0604020202020204" pitchFamily="34" charset="0"/>
                <a:cs typeface="Arial" panose="020B0604020202020204" pitchFamily="34" charset="0"/>
              </a:rPr>
              <a:t> Mobile  	</a:t>
            </a:r>
          </a:p>
        </p:txBody>
      </p:sp>
      <p:sp>
        <p:nvSpPr>
          <p:cNvPr id="107" name="TextBox 106">
            <a:extLst>
              <a:ext uri="{FF2B5EF4-FFF2-40B4-BE49-F238E27FC236}">
                <a16:creationId xmlns:a16="http://schemas.microsoft.com/office/drawing/2014/main" id="{73A3BCA2-E882-4895-9DA9-98DBFFD55BB6}"/>
              </a:ext>
            </a:extLst>
          </p:cNvPr>
          <p:cNvSpPr txBox="1"/>
          <p:nvPr/>
        </p:nvSpPr>
        <p:spPr>
          <a:xfrm>
            <a:off x="432848" y="598485"/>
            <a:ext cx="9554360" cy="646331"/>
          </a:xfrm>
          <a:prstGeom prst="rect">
            <a:avLst/>
          </a:prstGeom>
          <a:noFill/>
        </p:spPr>
        <p:txBody>
          <a:bodyPr wrap="square" lIns="91440" tIns="45720" rIns="91440" bIns="45720" rtlCol="0" anchor="t">
            <a:spAutoFit/>
          </a:bodyPr>
          <a:lstStyle/>
          <a:p>
            <a:r>
              <a:rPr lang="en-US" sz="1200" b="1">
                <a:latin typeface="Arial"/>
                <a:cs typeface="Arial"/>
              </a:rPr>
              <a:t>Launch Objectives: </a:t>
            </a:r>
            <a:r>
              <a:rPr lang="en-US" sz="1200">
                <a:latin typeface="Arial"/>
                <a:cs typeface="Arial"/>
              </a:rPr>
              <a:t>This section contains helpful resources for </a:t>
            </a:r>
            <a:r>
              <a:rPr lang="en-US" sz="1200" b="1">
                <a:latin typeface="Arial"/>
                <a:cs typeface="Arial"/>
              </a:rPr>
              <a:t>distribution channel frontline staff (IA, Service Delivery, and Direct) </a:t>
            </a:r>
            <a:r>
              <a:rPr lang="en-US" sz="1200">
                <a:latin typeface="Arial"/>
                <a:cs typeface="Arial"/>
              </a:rPr>
              <a:t>to become familiar with the initiative so they can easily integrate new processes and/or product changes into their routine. Also highlighted are the critical call to action steps for channels to maximize the opportunity.</a:t>
            </a:r>
          </a:p>
        </p:txBody>
      </p:sp>
      <p:sp>
        <p:nvSpPr>
          <p:cNvPr id="23" name="Isosceles Triangle 22">
            <a:extLst>
              <a:ext uri="{FF2B5EF4-FFF2-40B4-BE49-F238E27FC236}">
                <a16:creationId xmlns:a16="http://schemas.microsoft.com/office/drawing/2014/main" id="{56437113-0E0C-430E-9BCE-3BF86C79DB20}"/>
              </a:ext>
            </a:extLst>
          </p:cNvPr>
          <p:cNvSpPr/>
          <p:nvPr/>
        </p:nvSpPr>
        <p:spPr>
          <a:xfrm rot="10800000">
            <a:off x="6910794" y="368163"/>
            <a:ext cx="575734" cy="220205"/>
          </a:xfrm>
          <a:prstGeom prst="triangle">
            <a:avLst/>
          </a:prstGeom>
          <a:solidFill>
            <a:srgbClr val="45BCE5"/>
          </a:solidFill>
          <a:ln>
            <a:solidFill>
              <a:srgbClr val="5BBB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a:extLst>
              <a:ext uri="{FF2B5EF4-FFF2-40B4-BE49-F238E27FC236}">
                <a16:creationId xmlns:a16="http://schemas.microsoft.com/office/drawing/2014/main" id="{2632F6C0-3E49-4603-96B5-05A94E74848F}"/>
              </a:ext>
            </a:extLst>
          </p:cNvPr>
          <p:cNvGraphicFramePr>
            <a:graphicFrameLocks noGrp="1"/>
          </p:cNvGraphicFramePr>
          <p:nvPr>
            <p:extLst>
              <p:ext uri="{D42A27DB-BD31-4B8C-83A1-F6EECF244321}">
                <p14:modId xmlns:p14="http://schemas.microsoft.com/office/powerpoint/2010/main" val="202196646"/>
              </p:ext>
            </p:extLst>
          </p:nvPr>
        </p:nvGraphicFramePr>
        <p:xfrm>
          <a:off x="432848" y="-2677"/>
          <a:ext cx="9625550" cy="411480"/>
        </p:xfrm>
        <a:graphic>
          <a:graphicData uri="http://schemas.openxmlformats.org/drawingml/2006/table">
            <a:tbl>
              <a:tblPr firstRow="1" bandRow="1">
                <a:tableStyleId>{5C22544A-7EE6-4342-B048-85BDC9FD1C3A}</a:tableStyleId>
              </a:tblPr>
              <a:tblGrid>
                <a:gridCol w="1925110">
                  <a:extLst>
                    <a:ext uri="{9D8B030D-6E8A-4147-A177-3AD203B41FA5}">
                      <a16:colId xmlns:a16="http://schemas.microsoft.com/office/drawing/2014/main" val="1767351924"/>
                    </a:ext>
                  </a:extLst>
                </a:gridCol>
                <a:gridCol w="1925110">
                  <a:extLst>
                    <a:ext uri="{9D8B030D-6E8A-4147-A177-3AD203B41FA5}">
                      <a16:colId xmlns:a16="http://schemas.microsoft.com/office/drawing/2014/main" val="20044898"/>
                    </a:ext>
                  </a:extLst>
                </a:gridCol>
                <a:gridCol w="1925110">
                  <a:extLst>
                    <a:ext uri="{9D8B030D-6E8A-4147-A177-3AD203B41FA5}">
                      <a16:colId xmlns:a16="http://schemas.microsoft.com/office/drawing/2014/main" val="2972605943"/>
                    </a:ext>
                  </a:extLst>
                </a:gridCol>
                <a:gridCol w="1925110">
                  <a:extLst>
                    <a:ext uri="{9D8B030D-6E8A-4147-A177-3AD203B41FA5}">
                      <a16:colId xmlns:a16="http://schemas.microsoft.com/office/drawing/2014/main" val="111026461"/>
                    </a:ext>
                  </a:extLst>
                </a:gridCol>
                <a:gridCol w="1925110">
                  <a:extLst>
                    <a:ext uri="{9D8B030D-6E8A-4147-A177-3AD203B41FA5}">
                      <a16:colId xmlns:a16="http://schemas.microsoft.com/office/drawing/2014/main" val="544978836"/>
                    </a:ext>
                  </a:extLst>
                </a:gridCol>
              </a:tblGrid>
              <a:tr h="370840">
                <a:tc>
                  <a:txBody>
                    <a:bodyPr/>
                    <a:lstStyle/>
                    <a:p>
                      <a:pPr algn="ctr"/>
                      <a:r>
                        <a:rPr lang="en-US" sz="1050" u="sng">
                          <a:solidFill>
                            <a:schemeClr val="bg1"/>
                          </a:solidFill>
                          <a:latin typeface="Arial"/>
                          <a:cs typeface="Arial"/>
                        </a:rPr>
                        <a:t>Strategy Resources</a:t>
                      </a:r>
                    </a:p>
                  </a:txBody>
                  <a:tcPr anchor="ctr">
                    <a:lnL w="12700" cmpd="sng">
                      <a:noFill/>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50" u="sng">
                          <a:solidFill>
                            <a:schemeClr val="bg1"/>
                          </a:solidFill>
                          <a:latin typeface="Arial"/>
                          <a:cs typeface="Arial"/>
                        </a:rPr>
                        <a:t>Exclusive Agency  Material-1</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Exclusive Agency     Material-2</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Other Distribution Channel Material</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Detailed Communication Plan</a:t>
                      </a:r>
                    </a:p>
                  </a:txBody>
                  <a:tcPr anchor="ctr">
                    <a:lnL w="571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45BCE5"/>
                    </a:solidFill>
                  </a:tcPr>
                </a:tc>
                <a:extLst>
                  <a:ext uri="{0D108BD9-81ED-4DB2-BD59-A6C34878D82A}">
                    <a16:rowId xmlns:a16="http://schemas.microsoft.com/office/drawing/2014/main" val="2624777332"/>
                  </a:ext>
                </a:extLst>
              </a:tr>
            </a:tbl>
          </a:graphicData>
        </a:graphic>
      </p:graphicFrame>
      <p:graphicFrame>
        <p:nvGraphicFramePr>
          <p:cNvPr id="8" name="Table 7">
            <a:extLst>
              <a:ext uri="{FF2B5EF4-FFF2-40B4-BE49-F238E27FC236}">
                <a16:creationId xmlns:a16="http://schemas.microsoft.com/office/drawing/2014/main" id="{A0FABCB4-98BF-4BF3-B7BB-6FEFA0B77725}"/>
              </a:ext>
            </a:extLst>
          </p:cNvPr>
          <p:cNvGraphicFramePr>
            <a:graphicFrameLocks noGrp="1"/>
          </p:cNvGraphicFramePr>
          <p:nvPr>
            <p:extLst>
              <p:ext uri="{D42A27DB-BD31-4B8C-83A1-F6EECF244321}">
                <p14:modId xmlns:p14="http://schemas.microsoft.com/office/powerpoint/2010/main" val="3838459707"/>
              </p:ext>
            </p:extLst>
          </p:nvPr>
        </p:nvGraphicFramePr>
        <p:xfrm>
          <a:off x="562535" y="1332688"/>
          <a:ext cx="9294985" cy="4724830"/>
        </p:xfrm>
        <a:graphic>
          <a:graphicData uri="http://schemas.openxmlformats.org/drawingml/2006/table">
            <a:tbl>
              <a:tblPr firstRow="1" bandRow="1">
                <a:tableStyleId>{5C22544A-7EE6-4342-B048-85BDC9FD1C3A}</a:tableStyleId>
              </a:tblPr>
              <a:tblGrid>
                <a:gridCol w="2371044">
                  <a:extLst>
                    <a:ext uri="{9D8B030D-6E8A-4147-A177-3AD203B41FA5}">
                      <a16:colId xmlns:a16="http://schemas.microsoft.com/office/drawing/2014/main" val="1405798001"/>
                    </a:ext>
                  </a:extLst>
                </a:gridCol>
                <a:gridCol w="6923941">
                  <a:extLst>
                    <a:ext uri="{9D8B030D-6E8A-4147-A177-3AD203B41FA5}">
                      <a16:colId xmlns:a16="http://schemas.microsoft.com/office/drawing/2014/main" val="1028513244"/>
                    </a:ext>
                  </a:extLst>
                </a:gridCol>
              </a:tblGrid>
              <a:tr h="343650">
                <a:tc gridSpan="2">
                  <a:txBody>
                    <a:bodyPr/>
                    <a:lstStyle/>
                    <a:p>
                      <a:r>
                        <a:rPr lang="en-US" sz="1400">
                          <a:latin typeface="Arial"/>
                          <a:cs typeface="Arial"/>
                        </a:rPr>
                        <a:t>Resources</a:t>
                      </a:r>
                    </a:p>
                  </a:txBody>
                  <a:tcPr>
                    <a:solidFill>
                      <a:srgbClr val="0D1A40"/>
                    </a:solidFill>
                  </a:tcPr>
                </a:tc>
                <a:tc hMerge="1">
                  <a:txBody>
                    <a:bodyPr/>
                    <a:lstStyle/>
                    <a:p>
                      <a:endParaRPr lang="en-US"/>
                    </a:p>
                  </a:txBody>
                  <a:tcPr/>
                </a:tc>
                <a:extLst>
                  <a:ext uri="{0D108BD9-81ED-4DB2-BD59-A6C34878D82A}">
                    <a16:rowId xmlns:a16="http://schemas.microsoft.com/office/drawing/2014/main" val="2915549348"/>
                  </a:ext>
                </a:extLst>
              </a:tr>
              <a:tr h="264715">
                <a:tc gridSpan="2">
                  <a:txBody>
                    <a:bodyPr/>
                    <a:lstStyle/>
                    <a:p>
                      <a:r>
                        <a:rPr lang="en-US" sz="1000" b="1">
                          <a:solidFill>
                            <a:srgbClr val="404040"/>
                          </a:solidFill>
                          <a:latin typeface="Arial"/>
                          <a:cs typeface="Arial"/>
                        </a:rPr>
                        <a:t>Independent </a:t>
                      </a:r>
                      <a:r>
                        <a:rPr lang="en-US" sz="1000" b="1" strike="noStrike">
                          <a:solidFill>
                            <a:srgbClr val="404040"/>
                          </a:solidFill>
                          <a:latin typeface="Arial"/>
                          <a:cs typeface="Arial"/>
                        </a:rPr>
                        <a:t>Agency Support</a:t>
                      </a:r>
                      <a:endParaRPr lang="en-US" sz="1000" b="1" strike="sngStrike">
                        <a:solidFill>
                          <a:srgbClr val="404040"/>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40C1AC"/>
                    </a:solidFill>
                  </a:tcPr>
                </a:tc>
                <a:tc hMerge="1">
                  <a:txBody>
                    <a:bodyPr/>
                    <a:lstStyle/>
                    <a:p>
                      <a:endParaRPr lang="en-US"/>
                    </a:p>
                  </a:txBody>
                  <a:tcPr>
                    <a:lnL w="12700" cap="flat" cmpd="sng" algn="ctr">
                      <a:solidFill>
                        <a:schemeClr val="bg2">
                          <a:lumMod val="75000"/>
                        </a:schemeClr>
                      </a:solidFill>
                      <a:prstDash val="solid"/>
                      <a:round/>
                      <a:headEnd type="none" w="med" len="med"/>
                      <a:tailEnd type="none" w="med" len="med"/>
                    </a:lnL>
                    <a:lnT w="12700" cap="flat" cmpd="sng" algn="ctr">
                      <a:solidFill>
                        <a:schemeClr val="bg2">
                          <a:lumMod val="75000"/>
                        </a:schemeClr>
                      </a:solidFill>
                      <a:prstDash val="solid"/>
                      <a:round/>
                      <a:headEnd type="none" w="med" len="med"/>
                      <a:tailEnd type="none" w="med" len="med"/>
                    </a:lnT>
                  </a:tcPr>
                </a:tc>
                <a:extLst>
                  <a:ext uri="{0D108BD9-81ED-4DB2-BD59-A6C34878D82A}">
                    <a16:rowId xmlns:a16="http://schemas.microsoft.com/office/drawing/2014/main" val="464647731"/>
                  </a:ext>
                </a:extLst>
              </a:tr>
              <a:tr h="264715">
                <a:tc>
                  <a:txBody>
                    <a:bodyPr/>
                    <a:lstStyle/>
                    <a:p>
                      <a:r>
                        <a:rPr lang="en-US" sz="1000" b="1">
                          <a:solidFill>
                            <a:schemeClr val="bg1"/>
                          </a:solidFill>
                          <a:latin typeface="Arial"/>
                          <a:cs typeface="Arial"/>
                        </a:rPr>
                        <a:t>Tactic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75000"/>
                      </a:schemeClr>
                    </a:solidFill>
                  </a:tcPr>
                </a:tc>
                <a:tc>
                  <a:txBody>
                    <a:bodyPr/>
                    <a:lstStyle/>
                    <a:p>
                      <a:r>
                        <a:rPr lang="en-US" sz="1000" b="1">
                          <a:solidFill>
                            <a:schemeClr val="bg1"/>
                          </a:solidFill>
                          <a:latin typeface="Arial"/>
                          <a:cs typeface="Arial"/>
                        </a:rPr>
                        <a:t>Description</a:t>
                      </a:r>
                      <a:endParaRPr lang="en-US"/>
                    </a:p>
                  </a:txBody>
                  <a:tcPr>
                    <a:lnL w="12700" cap="flat" cmpd="sng" algn="ctr">
                      <a:solidFill>
                        <a:schemeClr val="bg1"/>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106625496"/>
                  </a:ext>
                </a:extLst>
              </a:tr>
              <a:tr h="212508">
                <a:tc>
                  <a:txBody>
                    <a:bodyPr/>
                    <a:lstStyle/>
                    <a:p>
                      <a:r>
                        <a:rPr lang="en-US" sz="1000" err="1">
                          <a:solidFill>
                            <a:schemeClr val="tx1">
                              <a:lumMod val="75000"/>
                              <a:lumOff val="25000"/>
                            </a:schemeClr>
                          </a:solidFill>
                          <a:latin typeface="Arial"/>
                          <a:cs typeface="Arial"/>
                        </a:rPr>
                        <a:t>MyAllStateConnection</a:t>
                      </a:r>
                      <a:endParaRPr lang="en-US" sz="1000">
                        <a:solidFill>
                          <a:schemeClr val="tx1">
                            <a:lumMod val="75000"/>
                            <a:lumOff val="25000"/>
                          </a:schemeClr>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r>
                        <a:rPr lang="en-US" sz="1000">
                          <a:solidFill>
                            <a:schemeClr val="tx1">
                              <a:lumMod val="75000"/>
                              <a:lumOff val="25000"/>
                            </a:schemeClr>
                          </a:solidFill>
                          <a:latin typeface="Arial"/>
                          <a:cs typeface="Arial"/>
                        </a:rPr>
                        <a:t>On-demand knowledge management material for IA owners and staff (FAQ, coverage grid, talk paths, etc.)</a:t>
                      </a:r>
                      <a:endParaRPr lang="en-US" sz="1000">
                        <a:solidFill>
                          <a:schemeClr val="tx1">
                            <a:lumMod val="65000"/>
                            <a:lumOff val="35000"/>
                          </a:schemeClr>
                        </a:solidFill>
                        <a:highlight>
                          <a:srgbClr val="FFFF00"/>
                        </a:highlight>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912730585"/>
                  </a:ext>
                </a:extLst>
              </a:tr>
              <a:tr h="264715">
                <a:tc gridSpan="2">
                  <a:txBody>
                    <a:bodyPr/>
                    <a:lstStyle/>
                    <a:p>
                      <a:r>
                        <a:rPr lang="en-US" sz="1000" b="1">
                          <a:solidFill>
                            <a:srgbClr val="404040"/>
                          </a:solidFill>
                          <a:latin typeface="Arial"/>
                          <a:cs typeface="Arial"/>
                        </a:rPr>
                        <a:t>Service Delivery Support </a:t>
                      </a:r>
                      <a:endParaRPr lang="en-US" sz="1000" b="1">
                        <a:solidFill>
                          <a:srgbClr val="404040"/>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0C1AC"/>
                    </a:solidFill>
                  </a:tcPr>
                </a:tc>
                <a:tc hMerge="1">
                  <a:txBody>
                    <a:bodyPr/>
                    <a:lstStyle/>
                    <a:p>
                      <a:endParaRPr lang="en-US"/>
                    </a:p>
                  </a:txBody>
                  <a:tcPr>
                    <a:lnL w="12700" cap="flat" cmpd="sng" algn="ctr">
                      <a:solidFill>
                        <a:schemeClr val="bg2">
                          <a:lumMod val="75000"/>
                        </a:schemeClr>
                      </a:solidFill>
                      <a:prstDash val="solid"/>
                      <a:round/>
                      <a:headEnd type="none" w="med" len="med"/>
                      <a:tailEnd type="none" w="med" len="med"/>
                    </a:lnL>
                    <a:lnT w="12700" cap="flat" cmpd="sng" algn="ctr">
                      <a:solidFill>
                        <a:schemeClr val="bg2">
                          <a:lumMod val="75000"/>
                        </a:schemeClr>
                      </a:solidFill>
                      <a:prstDash val="solid"/>
                      <a:round/>
                      <a:headEnd type="none" w="med" len="med"/>
                      <a:tailEnd type="none" w="med" len="med"/>
                    </a:lnT>
                  </a:tcPr>
                </a:tc>
                <a:extLst>
                  <a:ext uri="{0D108BD9-81ED-4DB2-BD59-A6C34878D82A}">
                    <a16:rowId xmlns:a16="http://schemas.microsoft.com/office/drawing/2014/main" val="3755226777"/>
                  </a:ext>
                </a:extLst>
              </a:tr>
              <a:tr h="264715">
                <a:tc>
                  <a:txBody>
                    <a:bodyPr/>
                    <a:lstStyle/>
                    <a:p>
                      <a:r>
                        <a:rPr lang="en-US" sz="1000" b="1">
                          <a:solidFill>
                            <a:schemeClr val="bg1"/>
                          </a:solidFill>
                          <a:latin typeface="Arial"/>
                          <a:cs typeface="Arial"/>
                        </a:rPr>
                        <a:t>Tactic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75000"/>
                      </a:schemeClr>
                    </a:solidFill>
                  </a:tcPr>
                </a:tc>
                <a:tc>
                  <a:txBody>
                    <a:bodyPr/>
                    <a:lstStyle/>
                    <a:p>
                      <a:r>
                        <a:rPr lang="en-US" sz="1000" b="1">
                          <a:solidFill>
                            <a:schemeClr val="bg1"/>
                          </a:solidFill>
                          <a:latin typeface="Arial"/>
                          <a:cs typeface="Arial"/>
                        </a:rPr>
                        <a:t>Description</a:t>
                      </a:r>
                      <a:endParaRPr lang="en-US"/>
                    </a:p>
                  </a:txBody>
                  <a:tcPr>
                    <a:lnL w="12700" cap="flat" cmpd="sng" algn="ctr">
                      <a:solidFill>
                        <a:schemeClr val="bg1"/>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B w="12700" cap="flat" cmpd="sng" algn="ctr">
                      <a:solidFill>
                        <a:schemeClr val="bg2">
                          <a:lumMod val="75000"/>
                        </a:schemeClr>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706427029"/>
                  </a:ext>
                </a:extLst>
              </a:tr>
              <a:tr h="0">
                <a:tc>
                  <a:txBody>
                    <a:bodyPr/>
                    <a:lstStyle/>
                    <a:p>
                      <a:r>
                        <a:rPr lang="en-US" sz="1000">
                          <a:solidFill>
                            <a:schemeClr val="tx1">
                              <a:lumMod val="75000"/>
                              <a:lumOff val="25000"/>
                            </a:schemeClr>
                          </a:solidFill>
                          <a:latin typeface="Arial"/>
                          <a:cs typeface="Arial"/>
                        </a:rPr>
                        <a:t>RightAnswers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000">
                          <a:solidFill>
                            <a:schemeClr val="tx1"/>
                          </a:solidFill>
                          <a:latin typeface="Arial"/>
                          <a:cs typeface="Arial"/>
                        </a:rPr>
                        <a:t>This Knowledge Repository will also publish the same </a:t>
                      </a:r>
                      <a:r>
                        <a:rPr lang="en-US" sz="1000">
                          <a:solidFill>
                            <a:schemeClr val="tx1"/>
                          </a:solidFill>
                          <a:latin typeface="Arial"/>
                          <a:cs typeface="Arial"/>
                          <a:hlinkClick r:id="rId4"/>
                        </a:rPr>
                        <a:t>EA- facing Gateway article </a:t>
                      </a:r>
                      <a:endParaRPr lang="en-US" sz="1000">
                        <a:solidFill>
                          <a:schemeClr val="tx1">
                            <a:lumMod val="65000"/>
                            <a:lumOff val="35000"/>
                          </a:schemeClr>
                        </a:solidFill>
                        <a:highlight>
                          <a:srgbClr val="FFFF00"/>
                        </a:highlight>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3246553299"/>
                  </a:ext>
                </a:extLst>
              </a:tr>
              <a:tr h="0">
                <a:tc gridSpan="2">
                  <a:txBody>
                    <a:bodyPr/>
                    <a:lstStyle/>
                    <a:p>
                      <a:r>
                        <a:rPr lang="en-US" sz="1000" b="1">
                          <a:solidFill>
                            <a:srgbClr val="404040"/>
                          </a:solidFill>
                          <a:latin typeface="Arial"/>
                          <a:cs typeface="Arial"/>
                        </a:rPr>
                        <a:t>Direct Sales Support</a:t>
                      </a:r>
                      <a:endParaRPr lang="en-US" sz="1000" b="1">
                        <a:solidFill>
                          <a:srgbClr val="404040"/>
                        </a:solidFill>
                        <a:latin typeface="Arial" panose="020B0604020202020204" pitchFamily="34" charset="0"/>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0C1AC"/>
                    </a:solidFill>
                  </a:tcPr>
                </a:tc>
                <a:tc hMerge="1">
                  <a:txBody>
                    <a:bodyPr/>
                    <a:lstStyle/>
                    <a:p>
                      <a:endParaRPr lang="en-US"/>
                    </a:p>
                  </a:txBody>
                  <a:tcPr>
                    <a:lnL w="12700" cap="flat" cmpd="sng" algn="ctr">
                      <a:solidFill>
                        <a:schemeClr val="bg2">
                          <a:lumMod val="75000"/>
                        </a:schemeClr>
                      </a:solidFill>
                      <a:prstDash val="solid"/>
                      <a:round/>
                      <a:headEnd type="none" w="med" len="med"/>
                      <a:tailEnd type="none" w="med" len="med"/>
                    </a:lnL>
                    <a:lnT w="12700" cap="flat" cmpd="sng" algn="ctr">
                      <a:solidFill>
                        <a:schemeClr val="bg2">
                          <a:lumMod val="75000"/>
                        </a:schemeClr>
                      </a:solidFill>
                      <a:prstDash val="solid"/>
                      <a:round/>
                      <a:headEnd type="none" w="med" len="med"/>
                      <a:tailEnd type="none" w="med" len="med"/>
                    </a:lnT>
                  </a:tcPr>
                </a:tc>
                <a:extLst>
                  <a:ext uri="{0D108BD9-81ED-4DB2-BD59-A6C34878D82A}">
                    <a16:rowId xmlns:a16="http://schemas.microsoft.com/office/drawing/2014/main" val="1613683234"/>
                  </a:ext>
                </a:extLst>
              </a:tr>
              <a:tr h="0">
                <a:tc>
                  <a:txBody>
                    <a:bodyPr/>
                    <a:lstStyle/>
                    <a:p>
                      <a:r>
                        <a:rPr lang="en-US" sz="1000" b="1">
                          <a:solidFill>
                            <a:schemeClr val="bg1"/>
                          </a:solidFill>
                          <a:latin typeface="Arial"/>
                          <a:cs typeface="Arial"/>
                        </a:rPr>
                        <a:t>Tactic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75000"/>
                      </a:schemeClr>
                    </a:solidFill>
                  </a:tcPr>
                </a:tc>
                <a:tc>
                  <a:txBody>
                    <a:bodyPr/>
                    <a:lstStyle/>
                    <a:p>
                      <a:r>
                        <a:rPr lang="en-US" sz="1000" b="1">
                          <a:solidFill>
                            <a:schemeClr val="bg1"/>
                          </a:solidFill>
                          <a:latin typeface="Arial"/>
                          <a:cs typeface="Arial"/>
                        </a:rPr>
                        <a:t>Description</a:t>
                      </a:r>
                      <a:endParaRPr lang="en-US"/>
                    </a:p>
                  </a:txBody>
                  <a:tcPr>
                    <a:lnL w="12700" cap="flat" cmpd="sng" algn="ctr">
                      <a:solidFill>
                        <a:schemeClr val="bg1"/>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B w="12700" cap="flat" cmpd="sng" algn="ctr">
                      <a:solidFill>
                        <a:schemeClr val="bg2">
                          <a:lumMod val="75000"/>
                        </a:schemeClr>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87443817"/>
                  </a:ext>
                </a:extLst>
              </a:tr>
              <a:tr h="0">
                <a:tc>
                  <a:txBody>
                    <a:bodyPr/>
                    <a:lstStyle/>
                    <a:p>
                      <a:pPr lvl="0">
                        <a:buNone/>
                      </a:pPr>
                      <a:r>
                        <a:rPr lang="en-US" sz="1000" b="0">
                          <a:solidFill>
                            <a:schemeClr val="tx1"/>
                          </a:solidFill>
                          <a:latin typeface="Arial"/>
                          <a:cs typeface="Arial"/>
                        </a:rPr>
                        <a:t>RightAnswers</a:t>
                      </a:r>
                    </a:p>
                  </a:txBody>
                  <a:tcPr>
                    <a:lnL w="12700">
                      <a:solidFill>
                        <a:schemeClr val="bg2">
                          <a:lumMod val="75000"/>
                        </a:schemeClr>
                      </a:solidFill>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a:solidFill>
                        <a:schemeClr val="bg2">
                          <a:lumMod val="75000"/>
                        </a:schemeClr>
                      </a:solidFill>
                    </a:lnB>
                    <a:noFill/>
                  </a:tcPr>
                </a:tc>
                <a:tc>
                  <a:txBody>
                    <a:bodyPr/>
                    <a:lstStyle/>
                    <a:p>
                      <a:pPr marL="0" lvl="0" indent="0" algn="l">
                        <a:lnSpc>
                          <a:spcPct val="100000"/>
                        </a:lnSpc>
                        <a:spcBef>
                          <a:spcPts val="0"/>
                        </a:spcBef>
                        <a:spcAft>
                          <a:spcPts val="0"/>
                        </a:spcAft>
                        <a:buNone/>
                      </a:pPr>
                      <a:r>
                        <a:rPr lang="en-US" sz="1000">
                          <a:solidFill>
                            <a:schemeClr val="tx1"/>
                          </a:solidFill>
                          <a:latin typeface="Arial"/>
                          <a:cs typeface="Arial"/>
                        </a:rPr>
                        <a:t>This Knowledge Repository will also publish the same </a:t>
                      </a:r>
                      <a:r>
                        <a:rPr lang="en-US" sz="1000">
                          <a:solidFill>
                            <a:schemeClr val="tx1"/>
                          </a:solidFill>
                          <a:latin typeface="Arial"/>
                          <a:cs typeface="Arial"/>
                          <a:hlinkClick r:id="rId4"/>
                        </a:rPr>
                        <a:t>EA- facing Gateway article </a:t>
                      </a:r>
                      <a:endParaRPr lang="en-US" sz="1000">
                        <a:solidFill>
                          <a:schemeClr val="tx1">
                            <a:lumMod val="75000"/>
                            <a:lumOff val="25000"/>
                          </a:schemeClr>
                        </a:solidFill>
                        <a:latin typeface="Arial"/>
                        <a:cs typeface="Arial"/>
                      </a:endParaRPr>
                    </a:p>
                  </a:txBody>
                  <a:tcPr>
                    <a:lnL w="12700" cap="flat" cmpd="sng" algn="ctr">
                      <a:solidFill>
                        <a:schemeClr val="bg2">
                          <a:lumMod val="75000"/>
                        </a:schemeClr>
                      </a:solidFill>
                      <a:prstDash val="solid"/>
                      <a:round/>
                      <a:headEnd type="none" w="med" len="med"/>
                      <a:tailEnd type="none" w="med" len="med"/>
                    </a:lnL>
                    <a:lnR w="12700">
                      <a:solidFill>
                        <a:schemeClr val="bg2">
                          <a:lumMod val="75000"/>
                        </a:schemeClr>
                      </a:solidFill>
                    </a:lnR>
                    <a:lnT w="12700" cap="flat" cmpd="sng" algn="ctr">
                      <a:solidFill>
                        <a:schemeClr val="bg2">
                          <a:lumMod val="75000"/>
                        </a:schemeClr>
                      </a:solidFill>
                      <a:prstDash val="solid"/>
                      <a:round/>
                      <a:headEnd type="none" w="med" len="med"/>
                      <a:tailEnd type="none" w="med" len="med"/>
                    </a:lnT>
                    <a:lnB w="12700">
                      <a:solidFill>
                        <a:schemeClr val="bg2">
                          <a:lumMod val="75000"/>
                        </a:schemeClr>
                      </a:solidFill>
                    </a:lnB>
                    <a:noFill/>
                  </a:tcPr>
                </a:tc>
                <a:extLst>
                  <a:ext uri="{0D108BD9-81ED-4DB2-BD59-A6C34878D82A}">
                    <a16:rowId xmlns:a16="http://schemas.microsoft.com/office/drawing/2014/main" val="394869139"/>
                  </a:ext>
                </a:extLst>
              </a:tr>
              <a:tr h="0">
                <a:tc gridSpan="2">
                  <a:txBody>
                    <a:bodyPr/>
                    <a:lstStyle/>
                    <a:p>
                      <a:r>
                        <a:rPr lang="en-US" sz="1000" b="1">
                          <a:solidFill>
                            <a:srgbClr val="404040"/>
                          </a:solidFill>
                          <a:latin typeface="Arial"/>
                          <a:cs typeface="Arial"/>
                        </a:rPr>
                        <a:t>Marketing Support</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0C1AC"/>
                    </a:solidFill>
                  </a:tcPr>
                </a:tc>
                <a:tc hMerge="1">
                  <a:txBody>
                    <a:bodyPr/>
                    <a:lstStyle/>
                    <a:p>
                      <a:endParaRPr lang="en-US" sz="1000" b="1">
                        <a:solidFill>
                          <a:srgbClr val="404040"/>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40C1AC"/>
                    </a:solidFill>
                  </a:tcPr>
                </a:tc>
                <a:extLst>
                  <a:ext uri="{0D108BD9-81ED-4DB2-BD59-A6C34878D82A}">
                    <a16:rowId xmlns:a16="http://schemas.microsoft.com/office/drawing/2014/main" val="2594767556"/>
                  </a:ext>
                </a:extLst>
              </a:tr>
              <a:tr h="0">
                <a:tc>
                  <a:txBody>
                    <a:bodyPr/>
                    <a:lstStyle/>
                    <a:p>
                      <a:r>
                        <a:rPr lang="en-US" sz="1000" b="0">
                          <a:solidFill>
                            <a:schemeClr val="bg1"/>
                          </a:solidFill>
                          <a:latin typeface="Arial"/>
                          <a:cs typeface="Arial"/>
                        </a:rPr>
                        <a:t>Tactic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AFABAB"/>
                    </a:solidFill>
                  </a:tcPr>
                </a:tc>
                <a:tc>
                  <a:txBody>
                    <a:bodyPr/>
                    <a:lstStyle/>
                    <a:p>
                      <a:r>
                        <a:rPr lang="en-US" sz="1000">
                          <a:solidFill>
                            <a:schemeClr val="bg1"/>
                          </a:solidFill>
                          <a:latin typeface="Arial"/>
                          <a:cs typeface="Arial"/>
                        </a:rPr>
                        <a:t>Description </a:t>
                      </a:r>
                      <a:endParaRPr lang="en-US"/>
                    </a:p>
                  </a:txBody>
                  <a:tcPr>
                    <a:lnL w="12700" cap="flat" cmpd="sng" algn="ctr">
                      <a:solidFill>
                        <a:schemeClr val="bg1"/>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AFABAB"/>
                    </a:solidFill>
                  </a:tcPr>
                </a:tc>
                <a:extLst>
                  <a:ext uri="{0D108BD9-81ED-4DB2-BD59-A6C34878D82A}">
                    <a16:rowId xmlns:a16="http://schemas.microsoft.com/office/drawing/2014/main" val="3974670816"/>
                  </a:ext>
                </a:extLst>
              </a:tr>
              <a:tr h="0">
                <a:tc>
                  <a:txBody>
                    <a:bodyPr/>
                    <a:lstStyle/>
                    <a:p>
                      <a:r>
                        <a:rPr lang="en-US" sz="1000">
                          <a:solidFill>
                            <a:schemeClr val="tx1">
                              <a:lumMod val="75000"/>
                              <a:lumOff val="25000"/>
                            </a:schemeClr>
                          </a:solidFill>
                          <a:latin typeface="Arial"/>
                          <a:cs typeface="Arial"/>
                        </a:rPr>
                        <a:t>Marketing Campaign Collateral or Customer Communications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tc>
                  <a:txBody>
                    <a:bodyPr/>
                    <a:lstStyle/>
                    <a:p>
                      <a:r>
                        <a:rPr lang="en-US" sz="1000" dirty="0">
                          <a:solidFill>
                            <a:schemeClr val="bg2">
                              <a:lumMod val="25000"/>
                            </a:schemeClr>
                          </a:solidFill>
                          <a:latin typeface="Arial"/>
                          <a:cs typeface="Arial"/>
                        </a:rPr>
                        <a:t>Marketing materials (or communications) that current customers or potential customers will see in support of this launch. Will include specific links for specific audiences.</a:t>
                      </a:r>
                    </a:p>
                    <a:p>
                      <a:pPr marL="342900" lvl="0" indent="-342900">
                        <a:buFont typeface="Arial" panose="020B0604020202020204" pitchFamily="34" charset="0"/>
                        <a:buChar char="•"/>
                      </a:pPr>
                      <a:r>
                        <a:rPr lang="en-US" sz="1000" kern="1200" dirty="0">
                          <a:solidFill>
                            <a:schemeClr val="dk1"/>
                          </a:solidFill>
                          <a:effectLst/>
                          <a:latin typeface="Arial" panose="020B0604020202020204" pitchFamily="34" charset="0"/>
                          <a:ea typeface="+mn-ea"/>
                          <a:cs typeface="Arial" panose="020B0604020202020204" pitchFamily="34" charset="0"/>
                        </a:rPr>
                        <a:t>11/15 - </a:t>
                      </a:r>
                      <a:r>
                        <a:rPr lang="en-US" sz="1000" kern="1200" dirty="0" err="1">
                          <a:solidFill>
                            <a:schemeClr val="dk1"/>
                          </a:solidFill>
                          <a:effectLst/>
                          <a:latin typeface="Arial" panose="020B0604020202020204" pitchFamily="34" charset="0"/>
                          <a:ea typeface="+mn-ea"/>
                          <a:cs typeface="Arial" panose="020B0604020202020204" pitchFamily="34" charset="0"/>
                        </a:rPr>
                        <a:t>eAgent</a:t>
                      </a:r>
                      <a:r>
                        <a:rPr lang="en-US" sz="1000" kern="1200" dirty="0">
                          <a:solidFill>
                            <a:schemeClr val="dk1"/>
                          </a:solidFill>
                          <a:effectLst/>
                          <a:latin typeface="Arial" panose="020B0604020202020204" pitchFamily="34" charset="0"/>
                          <a:ea typeface="+mn-ea"/>
                          <a:cs typeface="Arial" panose="020B0604020202020204" pitchFamily="34" charset="0"/>
                        </a:rPr>
                        <a:t> templates (5 total)</a:t>
                      </a:r>
                    </a:p>
                    <a:p>
                      <a:pPr marL="342900" lvl="0" indent="-342900">
                        <a:buFont typeface="Arial" panose="020B0604020202020204" pitchFamily="34" charset="0"/>
                        <a:buChar char="•"/>
                      </a:pPr>
                      <a:r>
                        <a:rPr lang="en-US" sz="1000" kern="1200" dirty="0">
                          <a:solidFill>
                            <a:schemeClr val="dk1"/>
                          </a:solidFill>
                          <a:effectLst/>
                          <a:latin typeface="Arial" panose="020B0604020202020204" pitchFamily="34" charset="0"/>
                          <a:ea typeface="+mn-ea"/>
                          <a:cs typeface="Arial" panose="020B0604020202020204" pitchFamily="34" charset="0"/>
                        </a:rPr>
                        <a:t>11/15 - POD </a:t>
                      </a:r>
                      <a:r>
                        <a:rPr lang="en-US" sz="1000" kern="1200" dirty="0" err="1">
                          <a:solidFill>
                            <a:schemeClr val="dk1"/>
                          </a:solidFill>
                          <a:effectLst/>
                          <a:latin typeface="Arial" panose="020B0604020202020204" pitchFamily="34" charset="0"/>
                          <a:ea typeface="+mn-ea"/>
                          <a:cs typeface="Arial" panose="020B0604020202020204" pitchFamily="34" charset="0"/>
                        </a:rPr>
                        <a:t>Drivewise</a:t>
                      </a:r>
                      <a:r>
                        <a:rPr lang="en-US" sz="1000" kern="1200" dirty="0">
                          <a:solidFill>
                            <a:schemeClr val="dk1"/>
                          </a:solidFill>
                          <a:effectLst/>
                          <a:latin typeface="Arial" panose="020B0604020202020204" pitchFamily="34" charset="0"/>
                          <a:ea typeface="+mn-ea"/>
                          <a:cs typeface="Arial" panose="020B0604020202020204" pitchFamily="34" charset="0"/>
                        </a:rPr>
                        <a:t> talk paths</a:t>
                      </a:r>
                    </a:p>
                    <a:p>
                      <a:pPr marL="342900" lvl="0" indent="-342900">
                        <a:buFont typeface="Arial" panose="020B0604020202020204" pitchFamily="34" charset="0"/>
                        <a:buChar char="•"/>
                      </a:pPr>
                      <a:r>
                        <a:rPr lang="en-US" sz="1000" kern="1200" dirty="0">
                          <a:solidFill>
                            <a:schemeClr val="dk1"/>
                          </a:solidFill>
                          <a:effectLst/>
                          <a:latin typeface="Arial" panose="020B0604020202020204" pitchFamily="34" charset="0"/>
                          <a:ea typeface="+mn-ea"/>
                          <a:cs typeface="Arial" panose="020B0604020202020204" pitchFamily="34" charset="0"/>
                        </a:rPr>
                        <a:t>Build an Ad Facebook campaigns- waiting on confirmation</a:t>
                      </a:r>
                    </a:p>
                    <a:p>
                      <a:pPr marL="342900" lvl="0" indent="-342900">
                        <a:buFont typeface="Arial" panose="020B0604020202020204" pitchFamily="34" charset="0"/>
                        <a:buChar char="•"/>
                      </a:pPr>
                      <a:r>
                        <a:rPr lang="en-US" sz="1000" kern="1200" dirty="0" err="1">
                          <a:solidFill>
                            <a:schemeClr val="dk1"/>
                          </a:solidFill>
                          <a:effectLst/>
                          <a:latin typeface="Arial" panose="020B0604020202020204" pitchFamily="34" charset="0"/>
                          <a:ea typeface="+mn-ea"/>
                          <a:cs typeface="Arial" panose="020B0604020202020204" pitchFamily="34" charset="0"/>
                        </a:rPr>
                        <a:t>TaG</a:t>
                      </a:r>
                      <a:r>
                        <a:rPr lang="en-US" sz="1000" kern="1200" dirty="0">
                          <a:solidFill>
                            <a:schemeClr val="dk1"/>
                          </a:solidFill>
                          <a:effectLst/>
                          <a:latin typeface="Arial" panose="020B0604020202020204" pitchFamily="34" charset="0"/>
                          <a:ea typeface="+mn-ea"/>
                          <a:cs typeface="Arial" panose="020B0604020202020204" pitchFamily="34" charset="0"/>
                        </a:rPr>
                        <a:t> postcards are in discussion for new DW creatives: Timing TBD</a:t>
                      </a:r>
                    </a:p>
                    <a:p>
                      <a:pPr marL="342900" lvl="0" indent="-342900">
                        <a:buFont typeface="Arial" panose="020B0604020202020204" pitchFamily="34" charset="0"/>
                        <a:buChar char="•"/>
                      </a:pPr>
                      <a:r>
                        <a:rPr lang="en-US" sz="1000" kern="1200" dirty="0">
                          <a:solidFill>
                            <a:schemeClr val="dk1"/>
                          </a:solidFill>
                          <a:effectLst/>
                          <a:latin typeface="Arial" panose="020B0604020202020204" pitchFamily="34" charset="0"/>
                          <a:ea typeface="+mn-ea"/>
                          <a:cs typeface="Arial" panose="020B0604020202020204" pitchFamily="34" charset="0"/>
                        </a:rPr>
                        <a:t>11/15 - Hearsay Social </a:t>
                      </a:r>
                      <a:r>
                        <a:rPr lang="en-US" sz="1000" kern="1200" dirty="0" err="1">
                          <a:solidFill>
                            <a:schemeClr val="dk1"/>
                          </a:solidFill>
                          <a:effectLst/>
                          <a:latin typeface="Arial" panose="020B0604020202020204" pitchFamily="34" charset="0"/>
                          <a:ea typeface="+mn-ea"/>
                          <a:cs typeface="Arial" panose="020B0604020202020204" pitchFamily="34" charset="0"/>
                        </a:rPr>
                        <a:t>Drivewise</a:t>
                      </a:r>
                      <a:r>
                        <a:rPr lang="en-US" sz="1000" kern="1200" dirty="0">
                          <a:solidFill>
                            <a:schemeClr val="dk1"/>
                          </a:solidFill>
                          <a:effectLst/>
                          <a:latin typeface="Arial" panose="020B0604020202020204" pitchFamily="34" charset="0"/>
                          <a:ea typeface="+mn-ea"/>
                          <a:cs typeface="Arial" panose="020B0604020202020204" pitchFamily="34" charset="0"/>
                        </a:rPr>
                        <a:t> posts</a:t>
                      </a:r>
                    </a:p>
                    <a:p>
                      <a:pPr marL="0" lvl="0" indent="0">
                        <a:buFont typeface="Arial" panose="020B0604020202020204" pitchFamily="34" charset="0"/>
                        <a:buNone/>
                      </a:pPr>
                      <a:endParaRPr lang="en-US" sz="1000" kern="1200" dirty="0">
                        <a:solidFill>
                          <a:schemeClr val="dk1"/>
                        </a:solidFill>
                        <a:effectLst/>
                        <a:highlight>
                          <a:srgbClr val="FFFF00"/>
                        </a:highlight>
                        <a:latin typeface="Arial" panose="020B0604020202020204" pitchFamily="34" charset="0"/>
                        <a:ea typeface="+mn-ea"/>
                        <a:cs typeface="Arial" panose="020B0604020202020204" pitchFamily="34" charset="0"/>
                      </a:endParaRPr>
                    </a:p>
                    <a:p>
                      <a:pPr marL="0" lvl="0" indent="0">
                        <a:buFont typeface="Arial" panose="020B0604020202020204" pitchFamily="34" charset="0"/>
                        <a:buNone/>
                      </a:pPr>
                      <a:r>
                        <a:rPr lang="en-US" sz="1000" b="1" kern="1200" dirty="0">
                          <a:solidFill>
                            <a:schemeClr val="tx1">
                              <a:lumMod val="65000"/>
                              <a:lumOff val="35000"/>
                            </a:schemeClr>
                          </a:solidFill>
                          <a:effectLst/>
                          <a:latin typeface="Arial" panose="020B0604020202020204" pitchFamily="34" charset="0"/>
                          <a:ea typeface="+mn-ea"/>
                          <a:cs typeface="Arial" panose="020B0604020202020204" pitchFamily="34" charset="0"/>
                          <a:hlinkClick r:id="rId5"/>
                        </a:rPr>
                        <a:t>Customer Communications Insert </a:t>
                      </a:r>
                      <a:endParaRPr lang="en-US" sz="1000" b="1" kern="1200" dirty="0">
                        <a:solidFill>
                          <a:schemeClr val="tx1">
                            <a:lumMod val="65000"/>
                            <a:lumOff val="35000"/>
                          </a:schemeClr>
                        </a:solidFill>
                        <a:effectLst/>
                        <a:latin typeface="Arial" panose="020B0604020202020204" pitchFamily="34" charset="0"/>
                        <a:ea typeface="+mn-ea"/>
                        <a:cs typeface="Arial" panose="020B0604020202020204" pitchFamily="34" charset="0"/>
                      </a:endParaRPr>
                    </a:p>
                    <a:p>
                      <a:pPr marL="0" lvl="0" indent="0">
                        <a:buFont typeface="Arial" panose="020B0604020202020204" pitchFamily="34" charset="0"/>
                        <a:buNone/>
                      </a:pPr>
                      <a:endParaRPr lang="en-US" sz="1000" kern="1200" dirty="0">
                        <a:solidFill>
                          <a:schemeClr val="dk1"/>
                        </a:solidFill>
                        <a:effectLst/>
                        <a:highlight>
                          <a:srgbClr val="FFFF00"/>
                        </a:highlight>
                        <a:latin typeface="Arial" panose="020B0604020202020204" pitchFamily="34" charset="0"/>
                        <a:ea typeface="+mn-ea"/>
                        <a:cs typeface="Arial" panose="020B060402020202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noFill/>
                  </a:tcPr>
                </a:tc>
                <a:extLst>
                  <a:ext uri="{0D108BD9-81ED-4DB2-BD59-A6C34878D82A}">
                    <a16:rowId xmlns:a16="http://schemas.microsoft.com/office/drawing/2014/main" val="3808720455"/>
                  </a:ext>
                </a:extLst>
              </a:tr>
            </a:tbl>
          </a:graphicData>
        </a:graphic>
      </p:graphicFrame>
      <p:sp>
        <p:nvSpPr>
          <p:cNvPr id="9" name="TextBox 8">
            <a:extLst>
              <a:ext uri="{FF2B5EF4-FFF2-40B4-BE49-F238E27FC236}">
                <a16:creationId xmlns:a16="http://schemas.microsoft.com/office/drawing/2014/main" id="{B1AECEB4-706A-4007-A165-DE6463CD7531}"/>
              </a:ext>
            </a:extLst>
          </p:cNvPr>
          <p:cNvSpPr txBox="1"/>
          <p:nvPr/>
        </p:nvSpPr>
        <p:spPr>
          <a:xfrm>
            <a:off x="8548578" y="1357207"/>
            <a:ext cx="2205064" cy="307777"/>
          </a:xfrm>
          <a:prstGeom prst="rect">
            <a:avLst/>
          </a:prstGeom>
          <a:noFill/>
        </p:spPr>
        <p:txBody>
          <a:bodyPr wrap="square" rtlCol="0">
            <a:spAutoFit/>
          </a:bodyPr>
          <a:lstStyle/>
          <a:p>
            <a:r>
              <a:rPr lang="en-US" sz="1400" b="1">
                <a:solidFill>
                  <a:srgbClr val="FF0000"/>
                </a:solidFill>
                <a:latin typeface="Arial" panose="020B0604020202020204" pitchFamily="34" charset="0"/>
                <a:cs typeface="Arial" panose="020B0604020202020204" pitchFamily="34" charset="0"/>
              </a:rPr>
              <a:t>DRAFT LIST</a:t>
            </a:r>
          </a:p>
        </p:txBody>
      </p:sp>
    </p:spTree>
    <p:custDataLst>
      <p:tags r:id="rId1"/>
    </p:custDataLst>
    <p:extLst>
      <p:ext uri="{BB962C8B-B14F-4D97-AF65-F5344CB8AC3E}">
        <p14:creationId xmlns:p14="http://schemas.microsoft.com/office/powerpoint/2010/main" val="4114061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DEDD2C-D797-43D9-B742-6DA2FDF052A5}"/>
              </a:ext>
            </a:extLst>
          </p:cNvPr>
          <p:cNvSpPr/>
          <p:nvPr/>
        </p:nvSpPr>
        <p:spPr>
          <a:xfrm rot="16200000">
            <a:off x="-3674534" y="3674533"/>
            <a:ext cx="7772400" cy="423333"/>
          </a:xfrm>
          <a:prstGeom prst="rect">
            <a:avLst/>
          </a:prstGeom>
          <a:solidFill>
            <a:srgbClr val="0033A0"/>
          </a:solidFill>
          <a:ln>
            <a:solidFill>
              <a:srgbClr val="00467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b="1">
                <a:latin typeface="Arial" panose="020B0604020202020204" pitchFamily="34" charset="0"/>
                <a:cs typeface="Arial" panose="020B0604020202020204" pitchFamily="34" charset="0"/>
              </a:rPr>
              <a:t>GTM Toolkit: </a:t>
            </a:r>
            <a:r>
              <a:rPr lang="en-US" b="1" err="1">
                <a:latin typeface="Arial" panose="020B0604020202020204" pitchFamily="34" charset="0"/>
                <a:cs typeface="Arial" panose="020B0604020202020204" pitchFamily="34" charset="0"/>
              </a:rPr>
              <a:t>Drivewise</a:t>
            </a:r>
            <a:r>
              <a:rPr lang="en-US" b="1">
                <a:latin typeface="Arial" panose="020B0604020202020204" pitchFamily="34" charset="0"/>
                <a:cs typeface="Arial" panose="020B0604020202020204" pitchFamily="34" charset="0"/>
              </a:rPr>
              <a:t> Mobile  	</a:t>
            </a:r>
          </a:p>
        </p:txBody>
      </p:sp>
      <p:sp>
        <p:nvSpPr>
          <p:cNvPr id="23" name="Isosceles Triangle 22">
            <a:extLst>
              <a:ext uri="{FF2B5EF4-FFF2-40B4-BE49-F238E27FC236}">
                <a16:creationId xmlns:a16="http://schemas.microsoft.com/office/drawing/2014/main" id="{56437113-0E0C-430E-9BCE-3BF86C79DB20}"/>
              </a:ext>
            </a:extLst>
          </p:cNvPr>
          <p:cNvSpPr/>
          <p:nvPr/>
        </p:nvSpPr>
        <p:spPr>
          <a:xfrm rot="10800000">
            <a:off x="8826711" y="371034"/>
            <a:ext cx="575734" cy="220205"/>
          </a:xfrm>
          <a:prstGeom prst="triangle">
            <a:avLst/>
          </a:prstGeom>
          <a:solidFill>
            <a:srgbClr val="5BBBE4"/>
          </a:solidFill>
          <a:ln>
            <a:solidFill>
              <a:srgbClr val="5BBB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6008FD1-F33C-4633-95C9-503586497EE2}"/>
              </a:ext>
            </a:extLst>
          </p:cNvPr>
          <p:cNvSpPr txBox="1"/>
          <p:nvPr/>
        </p:nvSpPr>
        <p:spPr>
          <a:xfrm>
            <a:off x="504040" y="742696"/>
            <a:ext cx="9554360" cy="1015663"/>
          </a:xfrm>
          <a:prstGeom prst="rect">
            <a:avLst/>
          </a:prstGeom>
          <a:noFill/>
        </p:spPr>
        <p:txBody>
          <a:bodyPr wrap="square" lIns="91440" tIns="45720" rIns="91440" bIns="45720" rtlCol="0" anchor="t">
            <a:spAutoFit/>
          </a:bodyPr>
          <a:lstStyle/>
          <a:p>
            <a:r>
              <a:rPr lang="en-US" sz="1200" b="1">
                <a:latin typeface="Arial" panose="020B0604020202020204" pitchFamily="34" charset="0"/>
                <a:cs typeface="Arial" panose="020B0604020202020204" pitchFamily="34" charset="0"/>
              </a:rPr>
              <a:t>Communication Objectives: </a:t>
            </a:r>
            <a:r>
              <a:rPr lang="en-US" sz="1200">
                <a:latin typeface="Arial" panose="020B0604020202020204" pitchFamily="34" charset="0"/>
                <a:cs typeface="Arial" panose="020B0604020202020204" pitchFamily="34" charset="0"/>
              </a:rPr>
              <a:t>The following outlines important communications that will be shared across key stakeholders to bring awareness to process changes and/or a new product launch. </a:t>
            </a:r>
            <a:r>
              <a:rPr lang="en-US" sz="1200" b="1">
                <a:solidFill>
                  <a:srgbClr val="FF0000"/>
                </a:solidFill>
                <a:latin typeface="Arial" panose="020B0604020202020204" pitchFamily="34" charset="0"/>
                <a:cs typeface="Arial" panose="020B0604020202020204" pitchFamily="34" charset="0"/>
              </a:rPr>
              <a:t>If you are a communicator, please add in any supporting communication tactics (as well as links to those communications) to the below list under your appropriate channel.  Remember to do a “SAVE AS” with an alternative file name to your computer or other location before customizing any other channel communications for your distribution channel. Universal documents on SharePoint should NOT be altered in any way.</a:t>
            </a:r>
          </a:p>
        </p:txBody>
      </p:sp>
      <p:graphicFrame>
        <p:nvGraphicFramePr>
          <p:cNvPr id="16" name="Table 15">
            <a:extLst>
              <a:ext uri="{FF2B5EF4-FFF2-40B4-BE49-F238E27FC236}">
                <a16:creationId xmlns:a16="http://schemas.microsoft.com/office/drawing/2014/main" id="{5470CCBC-64AB-4BDF-98F3-18999821DB04}"/>
              </a:ext>
            </a:extLst>
          </p:cNvPr>
          <p:cNvGraphicFramePr>
            <a:graphicFrameLocks noGrp="1"/>
          </p:cNvGraphicFramePr>
          <p:nvPr>
            <p:extLst>
              <p:ext uri="{D42A27DB-BD31-4B8C-83A1-F6EECF244321}">
                <p14:modId xmlns:p14="http://schemas.microsoft.com/office/powerpoint/2010/main" val="202196646"/>
              </p:ext>
            </p:extLst>
          </p:nvPr>
        </p:nvGraphicFramePr>
        <p:xfrm>
          <a:off x="432848" y="-2677"/>
          <a:ext cx="9625550" cy="411480"/>
        </p:xfrm>
        <a:graphic>
          <a:graphicData uri="http://schemas.openxmlformats.org/drawingml/2006/table">
            <a:tbl>
              <a:tblPr firstRow="1" bandRow="1">
                <a:tableStyleId>{5C22544A-7EE6-4342-B048-85BDC9FD1C3A}</a:tableStyleId>
              </a:tblPr>
              <a:tblGrid>
                <a:gridCol w="1925110">
                  <a:extLst>
                    <a:ext uri="{9D8B030D-6E8A-4147-A177-3AD203B41FA5}">
                      <a16:colId xmlns:a16="http://schemas.microsoft.com/office/drawing/2014/main" val="1767351924"/>
                    </a:ext>
                  </a:extLst>
                </a:gridCol>
                <a:gridCol w="1925110">
                  <a:extLst>
                    <a:ext uri="{9D8B030D-6E8A-4147-A177-3AD203B41FA5}">
                      <a16:colId xmlns:a16="http://schemas.microsoft.com/office/drawing/2014/main" val="20044898"/>
                    </a:ext>
                  </a:extLst>
                </a:gridCol>
                <a:gridCol w="1925110">
                  <a:extLst>
                    <a:ext uri="{9D8B030D-6E8A-4147-A177-3AD203B41FA5}">
                      <a16:colId xmlns:a16="http://schemas.microsoft.com/office/drawing/2014/main" val="2972605943"/>
                    </a:ext>
                  </a:extLst>
                </a:gridCol>
                <a:gridCol w="1925110">
                  <a:extLst>
                    <a:ext uri="{9D8B030D-6E8A-4147-A177-3AD203B41FA5}">
                      <a16:colId xmlns:a16="http://schemas.microsoft.com/office/drawing/2014/main" val="111026461"/>
                    </a:ext>
                  </a:extLst>
                </a:gridCol>
                <a:gridCol w="1925110">
                  <a:extLst>
                    <a:ext uri="{9D8B030D-6E8A-4147-A177-3AD203B41FA5}">
                      <a16:colId xmlns:a16="http://schemas.microsoft.com/office/drawing/2014/main" val="544978836"/>
                    </a:ext>
                  </a:extLst>
                </a:gridCol>
              </a:tblGrid>
              <a:tr h="370840">
                <a:tc>
                  <a:txBody>
                    <a:bodyPr/>
                    <a:lstStyle/>
                    <a:p>
                      <a:pPr algn="ctr"/>
                      <a:r>
                        <a:rPr lang="en-US" sz="1050" u="sng">
                          <a:solidFill>
                            <a:schemeClr val="bg1"/>
                          </a:solidFill>
                          <a:latin typeface="Arial"/>
                          <a:cs typeface="Arial"/>
                        </a:rPr>
                        <a:t>Strategy Resources</a:t>
                      </a:r>
                    </a:p>
                  </a:txBody>
                  <a:tcPr anchor="ctr">
                    <a:lnL w="12700" cmpd="sng">
                      <a:noFill/>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1050" u="sng">
                          <a:solidFill>
                            <a:schemeClr val="bg1"/>
                          </a:solidFill>
                          <a:latin typeface="Arial"/>
                          <a:cs typeface="Arial"/>
                        </a:rPr>
                        <a:t>Exclusive Agency  Material-1</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Exclusive Agency     Material-2</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Other Distribution Channel Material</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45BCE5"/>
                    </a:solidFill>
                  </a:tcPr>
                </a:tc>
                <a:tc>
                  <a:txBody>
                    <a:bodyPr/>
                    <a:lstStyle/>
                    <a:p>
                      <a:pPr algn="ctr"/>
                      <a:r>
                        <a:rPr lang="en-US" sz="1000" u="sng">
                          <a:solidFill>
                            <a:schemeClr val="bg1"/>
                          </a:solidFill>
                          <a:latin typeface="Arial"/>
                          <a:cs typeface="Arial"/>
                        </a:rPr>
                        <a:t>Detailed Communication Plan</a:t>
                      </a:r>
                    </a:p>
                  </a:txBody>
                  <a:tcPr anchor="ctr">
                    <a:lnL w="571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45BCE5"/>
                    </a:solidFill>
                  </a:tcPr>
                </a:tc>
                <a:extLst>
                  <a:ext uri="{0D108BD9-81ED-4DB2-BD59-A6C34878D82A}">
                    <a16:rowId xmlns:a16="http://schemas.microsoft.com/office/drawing/2014/main" val="2624777332"/>
                  </a:ext>
                </a:extLst>
              </a:tr>
            </a:tbl>
          </a:graphicData>
        </a:graphic>
      </p:graphicFrame>
      <p:graphicFrame>
        <p:nvGraphicFramePr>
          <p:cNvPr id="17" name="Table 3">
            <a:extLst>
              <a:ext uri="{FF2B5EF4-FFF2-40B4-BE49-F238E27FC236}">
                <a16:creationId xmlns:a16="http://schemas.microsoft.com/office/drawing/2014/main" id="{7EC20A02-AADE-43AB-B6F6-9E4DABDBD45E}"/>
              </a:ext>
            </a:extLst>
          </p:cNvPr>
          <p:cNvGraphicFramePr>
            <a:graphicFrameLocks noGrp="1"/>
          </p:cNvGraphicFramePr>
          <p:nvPr>
            <p:extLst>
              <p:ext uri="{D42A27DB-BD31-4B8C-83A1-F6EECF244321}">
                <p14:modId xmlns:p14="http://schemas.microsoft.com/office/powerpoint/2010/main" val="1876114750"/>
              </p:ext>
            </p:extLst>
          </p:nvPr>
        </p:nvGraphicFramePr>
        <p:xfrm>
          <a:off x="545743" y="1820515"/>
          <a:ext cx="4613067" cy="1508760"/>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234652">
                <a:tc>
                  <a:txBody>
                    <a:bodyPr/>
                    <a:lstStyle/>
                    <a:p>
                      <a:r>
                        <a:rPr lang="en-US" sz="1100"/>
                        <a:t>Pre-Launch Communications – Product Positioning Actions </a:t>
                      </a:r>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0D1A40"/>
                    </a:solidFill>
                  </a:tcPr>
                </a:tc>
                <a:extLst>
                  <a:ext uri="{0D108BD9-81ED-4DB2-BD59-A6C34878D82A}">
                    <a16:rowId xmlns:a16="http://schemas.microsoft.com/office/drawing/2014/main" val="2350208299"/>
                  </a:ext>
                </a:extLst>
              </a:tr>
              <a:tr h="226294">
                <a:tc>
                  <a:txBody>
                    <a:bodyPr/>
                    <a:lstStyle/>
                    <a:p>
                      <a:pPr marL="171450" indent="-171450">
                        <a:buFont typeface="Arial"/>
                        <a:buChar char="•"/>
                      </a:pPr>
                      <a:r>
                        <a:rPr lang="en-US" sz="1000" b="1"/>
                        <a:t>Date -- tactic name (hyperlink)/ audience details </a:t>
                      </a:r>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4169702415"/>
                  </a:ext>
                </a:extLst>
              </a:tr>
              <a:tr h="711901">
                <a:tc>
                  <a:txBody>
                    <a:bodyPr/>
                    <a:lstStyle/>
                    <a:p>
                      <a:pPr marL="171450" lvl="0" indent="-171450">
                        <a:buFont typeface="Arial"/>
                        <a:buChar char="•"/>
                      </a:pPr>
                      <a:r>
                        <a:rPr lang="en-US" sz="1000"/>
                        <a:t>10/08-- </a:t>
                      </a:r>
                      <a:r>
                        <a:rPr lang="en-US" sz="1000">
                          <a:hlinkClick r:id="rId4"/>
                        </a:rPr>
                        <a:t>Zone Operations Leader Newsletter via Agency Ops Submission</a:t>
                      </a:r>
                      <a:r>
                        <a:rPr lang="en-US" sz="1000"/>
                        <a:t>* </a:t>
                      </a:r>
                      <a:endParaRPr lang="en-US"/>
                    </a:p>
                    <a:p>
                      <a:pPr marL="171450" lvl="0" indent="-171450">
                        <a:buFont typeface="Arial"/>
                        <a:buChar char="•"/>
                      </a:pPr>
                      <a:r>
                        <a:rPr lang="en-US" sz="1000"/>
                        <a:t>10/13 – </a:t>
                      </a:r>
                      <a:r>
                        <a:rPr lang="en-US" sz="1000" err="1">
                          <a:hlinkClick r:id="rId5"/>
                        </a:rPr>
                        <a:t>eOffice</a:t>
                      </a:r>
                      <a:r>
                        <a:rPr lang="en-US" sz="1000">
                          <a:hlinkClick r:id="rId5"/>
                        </a:rPr>
                        <a:t> article to Sales Zone Teams </a:t>
                      </a:r>
                      <a:endParaRPr lang="en-US" sz="1000"/>
                    </a:p>
                    <a:p>
                      <a:pPr marL="171450" marR="0" lvl="0" indent="-171450" algn="l" defTabSz="1005840" rtl="0" eaLnBrk="1" fontAlgn="auto" latinLnBrk="0" hangingPunct="1">
                        <a:lnSpc>
                          <a:spcPct val="100000"/>
                        </a:lnSpc>
                        <a:spcBef>
                          <a:spcPts val="0"/>
                        </a:spcBef>
                        <a:spcAft>
                          <a:spcPts val="0"/>
                        </a:spcAft>
                        <a:buClrTx/>
                        <a:buSzTx/>
                        <a:buFont typeface="Arial"/>
                        <a:buChar char="•"/>
                        <a:tabLst/>
                        <a:defRPr/>
                      </a:pPr>
                      <a:r>
                        <a:rPr lang="en-US" sz="1000"/>
                        <a:t>10/26 -- </a:t>
                      </a:r>
                      <a:r>
                        <a:rPr lang="en-US" sz="1000">
                          <a:hlinkClick r:id="rId6"/>
                        </a:rPr>
                        <a:t>Gateway Article for EAs and LSPs*</a:t>
                      </a:r>
                      <a:endParaRPr lang="en-US" sz="1000"/>
                    </a:p>
                    <a:p>
                      <a:pPr marL="171450" marR="0" lvl="0" indent="-171450" algn="l" defTabSz="1005840" rtl="0" eaLnBrk="1" fontAlgn="auto" latinLnBrk="0" hangingPunct="1">
                        <a:lnSpc>
                          <a:spcPct val="100000"/>
                        </a:lnSpc>
                        <a:spcBef>
                          <a:spcPts val="0"/>
                        </a:spcBef>
                        <a:spcAft>
                          <a:spcPts val="0"/>
                        </a:spcAft>
                        <a:buClrTx/>
                        <a:buSzTx/>
                        <a:buFont typeface="Arial"/>
                        <a:buChar char="•"/>
                        <a:tabLst/>
                        <a:defRPr/>
                      </a:pPr>
                      <a:r>
                        <a:rPr lang="en-US" sz="1000"/>
                        <a:t>10/27 – </a:t>
                      </a:r>
                      <a:r>
                        <a:rPr lang="en-US" sz="1000">
                          <a:hlinkClick r:id="rId7"/>
                        </a:rPr>
                        <a:t>Toolkit emailed to AOR communicator list*</a:t>
                      </a:r>
                      <a:endParaRPr lang="en-US" sz="1000"/>
                    </a:p>
                    <a:p>
                      <a:pPr marL="171450" marR="0" lvl="0" indent="-171450" algn="l" defTabSz="1005840" rtl="0" eaLnBrk="1" fontAlgn="auto" latinLnBrk="0" hangingPunct="1">
                        <a:lnSpc>
                          <a:spcPct val="100000"/>
                        </a:lnSpc>
                        <a:spcBef>
                          <a:spcPts val="0"/>
                        </a:spcBef>
                        <a:spcAft>
                          <a:spcPts val="0"/>
                        </a:spcAft>
                        <a:buClrTx/>
                        <a:buSzTx/>
                        <a:buFont typeface="Arial"/>
                        <a:buChar char="•"/>
                        <a:tabLst/>
                        <a:defRPr/>
                      </a:pPr>
                      <a:r>
                        <a:rPr lang="en-US" sz="1000"/>
                        <a:t>10/27 for 10/31 -- </a:t>
                      </a:r>
                      <a:r>
                        <a:rPr lang="en-US" sz="1000">
                          <a:hlinkClick r:id="rId8"/>
                        </a:rPr>
                        <a:t>Agency Newsletter article for EAs via CR Submission</a:t>
                      </a:r>
                      <a:endParaRPr lang="en-US" sz="1000"/>
                    </a:p>
                    <a:p>
                      <a:pPr marL="171450" lvl="0" indent="-171450">
                        <a:buFont typeface="Arial"/>
                        <a:buChar char="•"/>
                      </a:pPr>
                      <a:endParaRPr lang="en-US" sz="1000"/>
                    </a:p>
                  </a:txBody>
                  <a:tcPr/>
                </a:tc>
                <a:extLst>
                  <a:ext uri="{0D108BD9-81ED-4DB2-BD59-A6C34878D82A}">
                    <a16:rowId xmlns:a16="http://schemas.microsoft.com/office/drawing/2014/main" val="1093105453"/>
                  </a:ext>
                </a:extLst>
              </a:tr>
            </a:tbl>
          </a:graphicData>
        </a:graphic>
      </p:graphicFrame>
      <p:graphicFrame>
        <p:nvGraphicFramePr>
          <p:cNvPr id="19" name="Table 3">
            <a:extLst>
              <a:ext uri="{FF2B5EF4-FFF2-40B4-BE49-F238E27FC236}">
                <a16:creationId xmlns:a16="http://schemas.microsoft.com/office/drawing/2014/main" id="{504AB154-8C88-49E0-8F50-3DB46931141C}"/>
              </a:ext>
            </a:extLst>
          </p:cNvPr>
          <p:cNvGraphicFramePr>
            <a:graphicFrameLocks noGrp="1"/>
          </p:cNvGraphicFramePr>
          <p:nvPr>
            <p:extLst>
              <p:ext uri="{D42A27DB-BD31-4B8C-83A1-F6EECF244321}">
                <p14:modId xmlns:p14="http://schemas.microsoft.com/office/powerpoint/2010/main" val="2798019426"/>
              </p:ext>
            </p:extLst>
          </p:nvPr>
        </p:nvGraphicFramePr>
        <p:xfrm>
          <a:off x="5281220" y="1820515"/>
          <a:ext cx="4613067" cy="1203960"/>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234652">
                <a:tc>
                  <a:txBody>
                    <a:bodyPr/>
                    <a:lstStyle/>
                    <a:p>
                      <a:pPr marL="0" indent="0">
                        <a:buNone/>
                      </a:pPr>
                      <a:r>
                        <a:rPr lang="en-US" sz="1100" dirty="0">
                          <a:solidFill>
                            <a:schemeClr val="tx1"/>
                          </a:solidFill>
                        </a:rPr>
                        <a:t>Launch Communications – Product Positioning Actions </a:t>
                      </a:r>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40C1AC"/>
                    </a:solidFill>
                  </a:tcPr>
                </a:tc>
                <a:extLst>
                  <a:ext uri="{0D108BD9-81ED-4DB2-BD59-A6C34878D82A}">
                    <a16:rowId xmlns:a16="http://schemas.microsoft.com/office/drawing/2014/main" val="2350208299"/>
                  </a:ext>
                </a:extLst>
              </a:tr>
              <a:tr h="226294">
                <a:tc>
                  <a:txBody>
                    <a:bodyPr/>
                    <a:lstStyle/>
                    <a:p>
                      <a:pPr marL="171450" lvl="0" indent="-171450">
                        <a:buFont typeface="Arial"/>
                        <a:buChar char="•"/>
                      </a:pPr>
                      <a:r>
                        <a:rPr lang="en-US" sz="1000" b="1" i="0" u="none" strike="noStrike" noProof="0" dirty="0">
                          <a:latin typeface="Calibri"/>
                        </a:rPr>
                        <a:t>Date -- tactic name (hyperlink)/ audience details </a:t>
                      </a:r>
                      <a:endParaRPr lang="en-US" dirty="0"/>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4169702415"/>
                  </a:ext>
                </a:extLst>
              </a:tr>
              <a:tr h="365408">
                <a:tc>
                  <a:txBody>
                    <a:bodyPr/>
                    <a:lstStyle/>
                    <a:p>
                      <a:pPr marL="171450" lvl="0" indent="-171450">
                        <a:buClr>
                          <a:srgbClr val="000000"/>
                        </a:buClr>
                        <a:buFont typeface="Arial,Sans-Serif"/>
                        <a:buChar char="•"/>
                      </a:pPr>
                      <a:r>
                        <a:rPr lang="en-US" sz="1000" b="0" i="0" u="none" strike="noStrike" noProof="0" dirty="0">
                          <a:latin typeface="Calibri"/>
                        </a:rPr>
                        <a:t>11/12 -- </a:t>
                      </a:r>
                      <a:r>
                        <a:rPr lang="en-US" sz="1000" b="0" i="0" u="none" strike="noStrike" noProof="0" dirty="0">
                          <a:latin typeface="Calibri"/>
                          <a:hlinkClick r:id="rId9"/>
                        </a:rPr>
                        <a:t>Zone Operations Leader Newsletter via Agency Ops Submission  </a:t>
                      </a:r>
                      <a:endParaRPr lang="en-US" sz="1000" b="0" i="0" u="none" strike="noStrike" noProof="0" dirty="0">
                        <a:latin typeface="Calibri"/>
                      </a:endParaRPr>
                    </a:p>
                    <a:p>
                      <a:pPr marL="171450" lvl="0" indent="-171450">
                        <a:buClr>
                          <a:srgbClr val="000000"/>
                        </a:buClr>
                        <a:buFont typeface="Arial,Sans-Serif"/>
                        <a:buChar char="•"/>
                      </a:pPr>
                      <a:r>
                        <a:rPr lang="en-US" sz="1000" b="0" i="0" u="none" strike="noStrike" noProof="0" dirty="0">
                          <a:latin typeface="Calibri"/>
                        </a:rPr>
                        <a:t>11/15 – </a:t>
                      </a:r>
                      <a:r>
                        <a:rPr lang="en-US" sz="1000" b="0" i="0" u="none" strike="noStrike" noProof="0" dirty="0">
                          <a:latin typeface="Calibri"/>
                          <a:hlinkClick r:id="rId10"/>
                        </a:rPr>
                        <a:t>Toolkit emailed to AOR communicator list </a:t>
                      </a:r>
                      <a:endParaRPr lang="en-US" sz="1000" b="0" i="0" u="none" strike="noStrike" noProof="0" dirty="0">
                        <a:latin typeface="Calibri"/>
                      </a:endParaRPr>
                    </a:p>
                    <a:p>
                      <a:pPr marL="171450" marR="0" lvl="0" indent="-171450" algn="l" rtl="0" eaLnBrk="1" fontAlgn="auto" latinLnBrk="0" hangingPunct="1">
                        <a:lnSpc>
                          <a:spcPct val="100000"/>
                        </a:lnSpc>
                        <a:spcBef>
                          <a:spcPts val="0"/>
                        </a:spcBef>
                        <a:spcAft>
                          <a:spcPts val="0"/>
                        </a:spcAft>
                        <a:buClr>
                          <a:srgbClr val="000000"/>
                        </a:buClr>
                        <a:buSzTx/>
                        <a:buFont typeface="Arial,Sans-Serif"/>
                        <a:buChar char="•"/>
                      </a:pPr>
                      <a:r>
                        <a:rPr lang="en-US" sz="1000" dirty="0"/>
                        <a:t>11/10 for 11/15 – </a:t>
                      </a:r>
                      <a:r>
                        <a:rPr lang="en-US" sz="1000" dirty="0">
                          <a:hlinkClick r:id="rId11"/>
                        </a:rPr>
                        <a:t>eOffice and Gateway article </a:t>
                      </a:r>
                      <a:r>
                        <a:rPr lang="en-US" sz="1000" dirty="0"/>
                        <a:t> </a:t>
                      </a:r>
                    </a:p>
                    <a:p>
                      <a:pPr marL="171450" lvl="0" indent="-171450">
                        <a:buClr>
                          <a:srgbClr val="000000"/>
                        </a:buClr>
                        <a:buFont typeface="Arial,Sans-Serif"/>
                        <a:buChar char="•"/>
                      </a:pPr>
                      <a:r>
                        <a:rPr lang="en-US" sz="1000" b="0" i="0" u="none" strike="noStrike" noProof="0" dirty="0">
                          <a:latin typeface="Calibri"/>
                        </a:rPr>
                        <a:t>11/10 for 11/15 -- </a:t>
                      </a:r>
                      <a:r>
                        <a:rPr lang="en-US" sz="1000" b="0" i="0" u="none" strike="noStrike" noProof="0" dirty="0">
                          <a:latin typeface="Calibri"/>
                          <a:hlinkClick r:id="rId12"/>
                        </a:rPr>
                        <a:t>Agency Newsletter article for EAs via CR Submission</a:t>
                      </a:r>
                      <a:endParaRPr lang="en-US" dirty="0"/>
                    </a:p>
                  </a:txBody>
                  <a:tcPr/>
                </a:tc>
                <a:extLst>
                  <a:ext uri="{0D108BD9-81ED-4DB2-BD59-A6C34878D82A}">
                    <a16:rowId xmlns:a16="http://schemas.microsoft.com/office/drawing/2014/main" val="1093105453"/>
                  </a:ext>
                </a:extLst>
              </a:tr>
            </a:tbl>
          </a:graphicData>
        </a:graphic>
      </p:graphicFrame>
      <p:graphicFrame>
        <p:nvGraphicFramePr>
          <p:cNvPr id="25" name="Table 3">
            <a:extLst>
              <a:ext uri="{FF2B5EF4-FFF2-40B4-BE49-F238E27FC236}">
                <a16:creationId xmlns:a16="http://schemas.microsoft.com/office/drawing/2014/main" id="{F5FA11D8-315F-4ECC-9C2E-8FB605FF2B78}"/>
              </a:ext>
            </a:extLst>
          </p:cNvPr>
          <p:cNvGraphicFramePr>
            <a:graphicFrameLocks noGrp="1"/>
          </p:cNvGraphicFramePr>
          <p:nvPr>
            <p:extLst>
              <p:ext uri="{D42A27DB-BD31-4B8C-83A1-F6EECF244321}">
                <p14:modId xmlns:p14="http://schemas.microsoft.com/office/powerpoint/2010/main" val="1054643240"/>
              </p:ext>
            </p:extLst>
          </p:nvPr>
        </p:nvGraphicFramePr>
        <p:xfrm>
          <a:off x="545743" y="3482339"/>
          <a:ext cx="4613067" cy="546589"/>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244529">
                <a:tc>
                  <a:txBody>
                    <a:bodyPr/>
                    <a:lstStyle/>
                    <a:p>
                      <a:pPr lvl="0" algn="l"/>
                      <a:r>
                        <a:rPr lang="en-US" sz="1100"/>
                        <a:t>Pre-Launch Communications – Independent Agency Actions </a:t>
                      </a:r>
                      <a:endParaRPr lang="en-US"/>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0D1A40"/>
                    </a:solidFill>
                  </a:tcPr>
                </a:tc>
                <a:extLst>
                  <a:ext uri="{0D108BD9-81ED-4DB2-BD59-A6C34878D82A}">
                    <a16:rowId xmlns:a16="http://schemas.microsoft.com/office/drawing/2014/main" val="2350208299"/>
                  </a:ext>
                </a:extLst>
              </a:tr>
              <a:tr h="287509">
                <a:tc>
                  <a:txBody>
                    <a:bodyPr/>
                    <a:lstStyle/>
                    <a:p>
                      <a:pPr marL="171450" lvl="0" indent="-171450">
                        <a:buFont typeface="Arial"/>
                        <a:buChar char="•"/>
                      </a:pPr>
                      <a:r>
                        <a:rPr lang="en-US" sz="1000"/>
                        <a:t>TBD</a:t>
                      </a:r>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1093105453"/>
                  </a:ext>
                </a:extLst>
              </a:tr>
            </a:tbl>
          </a:graphicData>
        </a:graphic>
      </p:graphicFrame>
      <p:graphicFrame>
        <p:nvGraphicFramePr>
          <p:cNvPr id="26" name="Table 3">
            <a:extLst>
              <a:ext uri="{FF2B5EF4-FFF2-40B4-BE49-F238E27FC236}">
                <a16:creationId xmlns:a16="http://schemas.microsoft.com/office/drawing/2014/main" id="{FEB5421B-CFA0-41CB-BF9E-980CB4F25680}"/>
              </a:ext>
            </a:extLst>
          </p:cNvPr>
          <p:cNvGraphicFramePr>
            <a:graphicFrameLocks noGrp="1"/>
          </p:cNvGraphicFramePr>
          <p:nvPr>
            <p:extLst>
              <p:ext uri="{D42A27DB-BD31-4B8C-83A1-F6EECF244321}">
                <p14:modId xmlns:p14="http://schemas.microsoft.com/office/powerpoint/2010/main" val="1750397402"/>
              </p:ext>
            </p:extLst>
          </p:nvPr>
        </p:nvGraphicFramePr>
        <p:xfrm>
          <a:off x="563799" y="4456780"/>
          <a:ext cx="4613067" cy="1116583"/>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230441">
                <a:tc>
                  <a:txBody>
                    <a:bodyPr/>
                    <a:lstStyle/>
                    <a:p>
                      <a:pPr lvl="0" algn="l"/>
                      <a:r>
                        <a:rPr lang="en-US" sz="1100"/>
                        <a:t>Pre-Launch Communications – Service Delivery Actions</a:t>
                      </a:r>
                      <a:endParaRPr lang="en-US"/>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0D1A40"/>
                    </a:solidFill>
                  </a:tcPr>
                </a:tc>
                <a:extLst>
                  <a:ext uri="{0D108BD9-81ED-4DB2-BD59-A6C34878D82A}">
                    <a16:rowId xmlns:a16="http://schemas.microsoft.com/office/drawing/2014/main" val="2350208299"/>
                  </a:ext>
                </a:extLst>
              </a:tr>
              <a:tr h="857503">
                <a:tc>
                  <a:txBody>
                    <a:bodyPr/>
                    <a:lstStyle/>
                    <a:p>
                      <a:pPr marL="171450" lvl="0" indent="-171450">
                        <a:buClr>
                          <a:srgbClr val="000000"/>
                        </a:buClr>
                        <a:buFont typeface="Arial,Sans-Serif"/>
                        <a:buChar char="•"/>
                      </a:pPr>
                      <a:r>
                        <a:rPr lang="en-US" sz="1000" b="0" i="0" u="none" strike="noStrike" noProof="0">
                          <a:latin typeface="Calibri"/>
                        </a:rPr>
                        <a:t>N/A</a:t>
                      </a:r>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1093105453"/>
                  </a:ext>
                </a:extLst>
              </a:tr>
            </a:tbl>
          </a:graphicData>
        </a:graphic>
      </p:graphicFrame>
      <p:graphicFrame>
        <p:nvGraphicFramePr>
          <p:cNvPr id="29" name="Table 3">
            <a:extLst>
              <a:ext uri="{FF2B5EF4-FFF2-40B4-BE49-F238E27FC236}">
                <a16:creationId xmlns:a16="http://schemas.microsoft.com/office/drawing/2014/main" id="{C74BF0C3-C81E-4077-8E3E-452DADC38DD2}"/>
              </a:ext>
            </a:extLst>
          </p:cNvPr>
          <p:cNvGraphicFramePr>
            <a:graphicFrameLocks noGrp="1"/>
          </p:cNvGraphicFramePr>
          <p:nvPr>
            <p:extLst>
              <p:ext uri="{D42A27DB-BD31-4B8C-83A1-F6EECF244321}">
                <p14:modId xmlns:p14="http://schemas.microsoft.com/office/powerpoint/2010/main" val="3165084498"/>
              </p:ext>
            </p:extLst>
          </p:nvPr>
        </p:nvGraphicFramePr>
        <p:xfrm>
          <a:off x="574001" y="5758605"/>
          <a:ext cx="4613067" cy="546589"/>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244529">
                <a:tc>
                  <a:txBody>
                    <a:bodyPr/>
                    <a:lstStyle/>
                    <a:p>
                      <a:pPr lvl="0" algn="l"/>
                      <a:r>
                        <a:rPr lang="en-US" sz="1100"/>
                        <a:t>Pre-Launch Communications – Direct Phone Sales Actions  </a:t>
                      </a:r>
                      <a:endParaRPr lang="en-US"/>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0D1A40"/>
                    </a:solidFill>
                  </a:tcPr>
                </a:tc>
                <a:extLst>
                  <a:ext uri="{0D108BD9-81ED-4DB2-BD59-A6C34878D82A}">
                    <a16:rowId xmlns:a16="http://schemas.microsoft.com/office/drawing/2014/main" val="2350208299"/>
                  </a:ext>
                </a:extLst>
              </a:tr>
              <a:tr h="287509">
                <a:tc>
                  <a:txBody>
                    <a:bodyPr/>
                    <a:lstStyle/>
                    <a:p>
                      <a:pPr marL="171450" lvl="0" indent="-171450">
                        <a:buFont typeface="Arial"/>
                        <a:buChar char="•"/>
                      </a:pPr>
                      <a:r>
                        <a:rPr lang="en-US" sz="1000"/>
                        <a:t>N/A</a:t>
                      </a:r>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1093105453"/>
                  </a:ext>
                </a:extLst>
              </a:tr>
            </a:tbl>
          </a:graphicData>
        </a:graphic>
      </p:graphicFrame>
      <p:graphicFrame>
        <p:nvGraphicFramePr>
          <p:cNvPr id="30" name="Table 3">
            <a:extLst>
              <a:ext uri="{FF2B5EF4-FFF2-40B4-BE49-F238E27FC236}">
                <a16:creationId xmlns:a16="http://schemas.microsoft.com/office/drawing/2014/main" id="{E8E7FA11-6919-4805-8A55-0C4D567CF805}"/>
              </a:ext>
            </a:extLst>
          </p:cNvPr>
          <p:cNvGraphicFramePr>
            <a:graphicFrameLocks noGrp="1"/>
          </p:cNvGraphicFramePr>
          <p:nvPr>
            <p:extLst>
              <p:ext uri="{D42A27DB-BD31-4B8C-83A1-F6EECF244321}">
                <p14:modId xmlns:p14="http://schemas.microsoft.com/office/powerpoint/2010/main" val="54123723"/>
              </p:ext>
            </p:extLst>
          </p:nvPr>
        </p:nvGraphicFramePr>
        <p:xfrm>
          <a:off x="563798" y="6483115"/>
          <a:ext cx="4613067" cy="546589"/>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244529">
                <a:tc>
                  <a:txBody>
                    <a:bodyPr/>
                    <a:lstStyle/>
                    <a:p>
                      <a:pPr lvl="0" algn="l"/>
                      <a:r>
                        <a:rPr lang="en-US" sz="1100"/>
                        <a:t>Pre-Launch Communications – MISC. AOR Actions (Marketing, etc.) </a:t>
                      </a:r>
                      <a:endParaRPr lang="en-US"/>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0D1A40"/>
                    </a:solidFill>
                  </a:tcPr>
                </a:tc>
                <a:extLst>
                  <a:ext uri="{0D108BD9-81ED-4DB2-BD59-A6C34878D82A}">
                    <a16:rowId xmlns:a16="http://schemas.microsoft.com/office/drawing/2014/main" val="2350208299"/>
                  </a:ext>
                </a:extLst>
              </a:tr>
              <a:tr h="287509">
                <a:tc>
                  <a:txBody>
                    <a:bodyPr/>
                    <a:lstStyle/>
                    <a:p>
                      <a:pPr marL="171450" lvl="0" indent="-171450">
                        <a:buFont typeface="Arial"/>
                        <a:buChar char="•"/>
                      </a:pPr>
                      <a:r>
                        <a:rPr lang="en-US" sz="1000"/>
                        <a:t>N/A</a:t>
                      </a:r>
                      <a:endParaRPr lang="en-US"/>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1093105453"/>
                  </a:ext>
                </a:extLst>
              </a:tr>
            </a:tbl>
          </a:graphicData>
        </a:graphic>
      </p:graphicFrame>
      <p:graphicFrame>
        <p:nvGraphicFramePr>
          <p:cNvPr id="31" name="Table 3">
            <a:extLst>
              <a:ext uri="{FF2B5EF4-FFF2-40B4-BE49-F238E27FC236}">
                <a16:creationId xmlns:a16="http://schemas.microsoft.com/office/drawing/2014/main" id="{B41EE993-C5FE-4CC6-9A1E-83714B2A0E81}"/>
              </a:ext>
            </a:extLst>
          </p:cNvPr>
          <p:cNvGraphicFramePr>
            <a:graphicFrameLocks noGrp="1"/>
          </p:cNvGraphicFramePr>
          <p:nvPr>
            <p:extLst>
              <p:ext uri="{D42A27DB-BD31-4B8C-83A1-F6EECF244321}">
                <p14:modId xmlns:p14="http://schemas.microsoft.com/office/powerpoint/2010/main" val="3811078162"/>
              </p:ext>
            </p:extLst>
          </p:nvPr>
        </p:nvGraphicFramePr>
        <p:xfrm>
          <a:off x="5281220" y="3482339"/>
          <a:ext cx="4613067" cy="546589"/>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244529">
                <a:tc>
                  <a:txBody>
                    <a:bodyPr/>
                    <a:lstStyle/>
                    <a:p>
                      <a:pPr lvl="0" algn="l"/>
                      <a:r>
                        <a:rPr lang="en-US" sz="1100">
                          <a:solidFill>
                            <a:schemeClr val="tx1"/>
                          </a:solidFill>
                        </a:rPr>
                        <a:t>Launch Communications – Independent Agency Actions </a:t>
                      </a:r>
                      <a:endParaRPr lang="en-US">
                        <a:solidFill>
                          <a:schemeClr val="tx1"/>
                        </a:solidFill>
                      </a:endParaRPr>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40C1AC"/>
                    </a:solidFill>
                  </a:tcPr>
                </a:tc>
                <a:extLst>
                  <a:ext uri="{0D108BD9-81ED-4DB2-BD59-A6C34878D82A}">
                    <a16:rowId xmlns:a16="http://schemas.microsoft.com/office/drawing/2014/main" val="2350208299"/>
                  </a:ext>
                </a:extLst>
              </a:tr>
              <a:tr h="287509">
                <a:tc>
                  <a:txBody>
                    <a:bodyPr/>
                    <a:lstStyle/>
                    <a:p>
                      <a:pPr marL="171450" lvl="0" indent="-171450">
                        <a:buFont typeface="Arial"/>
                        <a:buChar char="•"/>
                      </a:pPr>
                      <a:r>
                        <a:rPr lang="en-US" sz="1000"/>
                        <a:t>TBD</a:t>
                      </a:r>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1093105453"/>
                  </a:ext>
                </a:extLst>
              </a:tr>
            </a:tbl>
          </a:graphicData>
        </a:graphic>
      </p:graphicFrame>
      <p:graphicFrame>
        <p:nvGraphicFramePr>
          <p:cNvPr id="34" name="Table 3">
            <a:extLst>
              <a:ext uri="{FF2B5EF4-FFF2-40B4-BE49-F238E27FC236}">
                <a16:creationId xmlns:a16="http://schemas.microsoft.com/office/drawing/2014/main" id="{E8AB7269-D63F-4F33-8E44-324F90E20630}"/>
              </a:ext>
            </a:extLst>
          </p:cNvPr>
          <p:cNvGraphicFramePr>
            <a:graphicFrameLocks noGrp="1"/>
          </p:cNvGraphicFramePr>
          <p:nvPr>
            <p:extLst>
              <p:ext uri="{D42A27DB-BD31-4B8C-83A1-F6EECF244321}">
                <p14:modId xmlns:p14="http://schemas.microsoft.com/office/powerpoint/2010/main" val="2331578268"/>
              </p:ext>
            </p:extLst>
          </p:nvPr>
        </p:nvGraphicFramePr>
        <p:xfrm>
          <a:off x="5281220" y="4460843"/>
          <a:ext cx="4613067" cy="1112520"/>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244529">
                <a:tc>
                  <a:txBody>
                    <a:bodyPr/>
                    <a:lstStyle/>
                    <a:p>
                      <a:pPr lvl="0" algn="l"/>
                      <a:r>
                        <a:rPr lang="en-US" sz="1100">
                          <a:solidFill>
                            <a:schemeClr val="tx1"/>
                          </a:solidFill>
                        </a:rPr>
                        <a:t>Launch Communications – Service Delivery  Actions</a:t>
                      </a:r>
                      <a:endParaRPr lang="en-US">
                        <a:solidFill>
                          <a:schemeClr val="tx1"/>
                        </a:solidFill>
                      </a:endParaRPr>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40C1AC"/>
                    </a:solidFill>
                  </a:tcPr>
                </a:tc>
                <a:extLst>
                  <a:ext uri="{0D108BD9-81ED-4DB2-BD59-A6C34878D82A}">
                    <a16:rowId xmlns:a16="http://schemas.microsoft.com/office/drawing/2014/main" val="2350208299"/>
                  </a:ext>
                </a:extLst>
              </a:tr>
              <a:tr h="287509">
                <a:tc>
                  <a:txBody>
                    <a:bodyPr/>
                    <a:lstStyle/>
                    <a:p>
                      <a:pPr marL="171450" lvl="0" indent="-171450">
                        <a:buClr>
                          <a:srgbClr val="000000"/>
                        </a:buClr>
                        <a:buFont typeface="Arial,Sans-Serif"/>
                        <a:buChar char="•"/>
                      </a:pPr>
                      <a:r>
                        <a:rPr lang="en-US" sz="1000" b="0" i="0" u="none" strike="noStrike" noProof="0">
                          <a:latin typeface="Calibri"/>
                        </a:rPr>
                        <a:t>11/12 -- This week in Service Delivery (Note if for Service Delivery, ASIC leaders) </a:t>
                      </a:r>
                      <a:endParaRPr lang="en-US" sz="1000" b="0" i="0" u="none" strike="noStrike" noProof="0"/>
                    </a:p>
                    <a:p>
                      <a:pPr marL="171450" lvl="0" indent="-171450">
                        <a:buClr>
                          <a:srgbClr val="000000"/>
                        </a:buClr>
                        <a:buFont typeface="Arial,Sans-Serif"/>
                        <a:buChar char="•"/>
                      </a:pPr>
                      <a:r>
                        <a:rPr lang="en-US" sz="1000" b="0" i="0" u="none" strike="noStrike" noProof="0">
                          <a:latin typeface="Calibri"/>
                        </a:rPr>
                        <a:t>11/12-- PMT Agenda Topic (Note if shared with Sales Frontline, Leadership, ASIC, Service Delivery)</a:t>
                      </a:r>
                      <a:endParaRPr lang="en-US" sz="1000" b="0" i="0" u="none" strike="noStrike" noProof="0"/>
                    </a:p>
                    <a:p>
                      <a:pPr marL="171450" lvl="0" indent="-171450">
                        <a:buClr>
                          <a:srgbClr val="000000"/>
                        </a:buClr>
                        <a:buFont typeface="Arial,Sans-Serif"/>
                        <a:buChar char="•"/>
                      </a:pPr>
                      <a:r>
                        <a:rPr lang="en-US" sz="1000" b="0" i="0" u="none" strike="noStrike" noProof="0"/>
                        <a:t>11/15-- Newsflash on Right Answers (Note if the article is viewable to Service Delivery, ASIC, Direct Phone Sales) </a:t>
                      </a:r>
                      <a:endParaRPr lang="en-US"/>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1093105453"/>
                  </a:ext>
                </a:extLst>
              </a:tr>
            </a:tbl>
          </a:graphicData>
        </a:graphic>
      </p:graphicFrame>
      <p:graphicFrame>
        <p:nvGraphicFramePr>
          <p:cNvPr id="35" name="Table 3">
            <a:extLst>
              <a:ext uri="{FF2B5EF4-FFF2-40B4-BE49-F238E27FC236}">
                <a16:creationId xmlns:a16="http://schemas.microsoft.com/office/drawing/2014/main" id="{071EDD04-996A-43DE-AEC7-E8F964CB3660}"/>
              </a:ext>
            </a:extLst>
          </p:cNvPr>
          <p:cNvGraphicFramePr>
            <a:graphicFrameLocks noGrp="1"/>
          </p:cNvGraphicFramePr>
          <p:nvPr>
            <p:extLst>
              <p:ext uri="{D42A27DB-BD31-4B8C-83A1-F6EECF244321}">
                <p14:modId xmlns:p14="http://schemas.microsoft.com/office/powerpoint/2010/main" val="944080388"/>
              </p:ext>
            </p:extLst>
          </p:nvPr>
        </p:nvGraphicFramePr>
        <p:xfrm>
          <a:off x="5337736" y="5758605"/>
          <a:ext cx="4613067" cy="546589"/>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244529">
                <a:tc>
                  <a:txBody>
                    <a:bodyPr/>
                    <a:lstStyle/>
                    <a:p>
                      <a:pPr lvl="0" algn="l"/>
                      <a:r>
                        <a:rPr lang="en-US" sz="1100">
                          <a:solidFill>
                            <a:schemeClr val="tx1"/>
                          </a:solidFill>
                        </a:rPr>
                        <a:t>Launch Communications – Direct Phone Sales Actions </a:t>
                      </a:r>
                      <a:endParaRPr lang="en-US">
                        <a:solidFill>
                          <a:schemeClr val="tx1"/>
                        </a:solidFill>
                      </a:endParaRPr>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40C1AC"/>
                    </a:solidFill>
                  </a:tcPr>
                </a:tc>
                <a:extLst>
                  <a:ext uri="{0D108BD9-81ED-4DB2-BD59-A6C34878D82A}">
                    <a16:rowId xmlns:a16="http://schemas.microsoft.com/office/drawing/2014/main" val="2350208299"/>
                  </a:ext>
                </a:extLst>
              </a:tr>
              <a:tr h="287509">
                <a:tc>
                  <a:txBody>
                    <a:bodyPr/>
                    <a:lstStyle/>
                    <a:p>
                      <a:pPr marL="171450" lvl="0" indent="-171450">
                        <a:buFont typeface="Arial"/>
                        <a:buChar char="•"/>
                      </a:pPr>
                      <a:r>
                        <a:rPr lang="en-US" sz="1000"/>
                        <a:t>N/A</a:t>
                      </a:r>
                      <a:endParaRPr lang="en-US"/>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1093105453"/>
                  </a:ext>
                </a:extLst>
              </a:tr>
            </a:tbl>
          </a:graphicData>
        </a:graphic>
      </p:graphicFrame>
      <p:graphicFrame>
        <p:nvGraphicFramePr>
          <p:cNvPr id="36" name="Table 3">
            <a:extLst>
              <a:ext uri="{FF2B5EF4-FFF2-40B4-BE49-F238E27FC236}">
                <a16:creationId xmlns:a16="http://schemas.microsoft.com/office/drawing/2014/main" id="{207D6956-DC06-4D29-A5B1-3BB7B2802503}"/>
              </a:ext>
            </a:extLst>
          </p:cNvPr>
          <p:cNvGraphicFramePr>
            <a:graphicFrameLocks noGrp="1"/>
          </p:cNvGraphicFramePr>
          <p:nvPr>
            <p:extLst>
              <p:ext uri="{D42A27DB-BD31-4B8C-83A1-F6EECF244321}">
                <p14:modId xmlns:p14="http://schemas.microsoft.com/office/powerpoint/2010/main" val="3991520518"/>
              </p:ext>
            </p:extLst>
          </p:nvPr>
        </p:nvGraphicFramePr>
        <p:xfrm>
          <a:off x="5317330" y="6490436"/>
          <a:ext cx="4613067" cy="1280160"/>
        </p:xfrm>
        <a:graphic>
          <a:graphicData uri="http://schemas.openxmlformats.org/drawingml/2006/table">
            <a:tbl>
              <a:tblPr firstRow="1" bandRow="1">
                <a:tableStyleId>{F5AB1C69-6EDB-4FF4-983F-18BD219EF322}</a:tableStyleId>
              </a:tblPr>
              <a:tblGrid>
                <a:gridCol w="4613067">
                  <a:extLst>
                    <a:ext uri="{9D8B030D-6E8A-4147-A177-3AD203B41FA5}">
                      <a16:colId xmlns:a16="http://schemas.microsoft.com/office/drawing/2014/main" val="4184760257"/>
                    </a:ext>
                  </a:extLst>
                </a:gridCol>
              </a:tblGrid>
              <a:tr h="337773">
                <a:tc>
                  <a:txBody>
                    <a:bodyPr/>
                    <a:lstStyle/>
                    <a:p>
                      <a:pPr lvl="0" algn="l"/>
                      <a:r>
                        <a:rPr lang="en-US" sz="1100">
                          <a:solidFill>
                            <a:schemeClr val="tx1"/>
                          </a:solidFill>
                        </a:rPr>
                        <a:t>Launch Communications – MISC. AOR Actions (Marketing, Corporate Relations etc.) </a:t>
                      </a:r>
                      <a:endParaRPr lang="en-US">
                        <a:solidFill>
                          <a:schemeClr val="tx1"/>
                        </a:solidFill>
                      </a:endParaRPr>
                    </a:p>
                  </a:txBody>
                  <a:tcPr>
                    <a:lnL w="12700" cap="flat" cmpd="sng" algn="ctr">
                      <a:solidFill>
                        <a:srgbClr val="333333"/>
                      </a:solidFill>
                      <a:prstDash val="solid"/>
                      <a:round/>
                      <a:headEnd type="none" w="med" len="med"/>
                      <a:tailEnd type="none" w="med" len="med"/>
                    </a:lnL>
                    <a:lnR w="12700" cap="flat" cmpd="sng" algn="ctr">
                      <a:solidFill>
                        <a:srgbClr val="333333"/>
                      </a:solidFill>
                      <a:prstDash val="solid"/>
                      <a:round/>
                      <a:headEnd type="none" w="med" len="med"/>
                      <a:tailEnd type="none" w="med" len="med"/>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solidFill>
                      <a:srgbClr val="40C1AC"/>
                    </a:solidFill>
                  </a:tcPr>
                </a:tc>
                <a:extLst>
                  <a:ext uri="{0D108BD9-81ED-4DB2-BD59-A6C34878D82A}">
                    <a16:rowId xmlns:a16="http://schemas.microsoft.com/office/drawing/2014/main" val="2350208299"/>
                  </a:ext>
                </a:extLst>
              </a:tr>
              <a:tr h="287509">
                <a:tc>
                  <a:txBody>
                    <a:bodyPr/>
                    <a:lstStyle/>
                    <a:p>
                      <a:pPr marL="342900" lvl="0" indent="-342900">
                        <a:buFont typeface="Arial" panose="020B0604020202020204" pitchFamily="34" charset="0"/>
                        <a:buChar char="•"/>
                      </a:pPr>
                      <a:r>
                        <a:rPr lang="en-US" sz="1000" kern="1200">
                          <a:solidFill>
                            <a:schemeClr val="dk1"/>
                          </a:solidFill>
                          <a:effectLst/>
                          <a:latin typeface="Arial" panose="020B0604020202020204" pitchFamily="34" charset="0"/>
                          <a:ea typeface="+mn-ea"/>
                          <a:cs typeface="Arial" panose="020B0604020202020204" pitchFamily="34" charset="0"/>
                        </a:rPr>
                        <a:t>11/15 - </a:t>
                      </a:r>
                      <a:r>
                        <a:rPr lang="en-US" sz="1000" kern="1200" err="1">
                          <a:solidFill>
                            <a:schemeClr val="dk1"/>
                          </a:solidFill>
                          <a:effectLst/>
                          <a:latin typeface="Arial" panose="020B0604020202020204" pitchFamily="34" charset="0"/>
                          <a:ea typeface="+mn-ea"/>
                          <a:cs typeface="Arial" panose="020B0604020202020204" pitchFamily="34" charset="0"/>
                        </a:rPr>
                        <a:t>eAgent</a:t>
                      </a:r>
                      <a:r>
                        <a:rPr lang="en-US" sz="1000" kern="1200">
                          <a:solidFill>
                            <a:schemeClr val="dk1"/>
                          </a:solidFill>
                          <a:effectLst/>
                          <a:latin typeface="Arial" panose="020B0604020202020204" pitchFamily="34" charset="0"/>
                          <a:ea typeface="+mn-ea"/>
                          <a:cs typeface="Arial" panose="020B0604020202020204" pitchFamily="34" charset="0"/>
                        </a:rPr>
                        <a:t> templates (5 total)</a:t>
                      </a:r>
                    </a:p>
                    <a:p>
                      <a:pPr marL="342900" lvl="0" indent="-342900">
                        <a:buFont typeface="Arial" panose="020B0604020202020204" pitchFamily="34" charset="0"/>
                        <a:buChar char="•"/>
                      </a:pPr>
                      <a:r>
                        <a:rPr lang="en-US" sz="1000" kern="1200">
                          <a:solidFill>
                            <a:schemeClr val="dk1"/>
                          </a:solidFill>
                          <a:effectLst/>
                          <a:latin typeface="Arial" panose="020B0604020202020204" pitchFamily="34" charset="0"/>
                          <a:ea typeface="+mn-ea"/>
                          <a:cs typeface="Arial" panose="020B0604020202020204" pitchFamily="34" charset="0"/>
                        </a:rPr>
                        <a:t>11/15 - POD </a:t>
                      </a:r>
                      <a:r>
                        <a:rPr lang="en-US" sz="1000" kern="1200" err="1">
                          <a:solidFill>
                            <a:schemeClr val="dk1"/>
                          </a:solidFill>
                          <a:effectLst/>
                          <a:latin typeface="Arial" panose="020B0604020202020204" pitchFamily="34" charset="0"/>
                          <a:ea typeface="+mn-ea"/>
                          <a:cs typeface="Arial" panose="020B0604020202020204" pitchFamily="34" charset="0"/>
                        </a:rPr>
                        <a:t>Drivewise</a:t>
                      </a:r>
                      <a:r>
                        <a:rPr lang="en-US" sz="1000" kern="1200">
                          <a:solidFill>
                            <a:schemeClr val="dk1"/>
                          </a:solidFill>
                          <a:effectLst/>
                          <a:latin typeface="Arial" panose="020B0604020202020204" pitchFamily="34" charset="0"/>
                          <a:ea typeface="+mn-ea"/>
                          <a:cs typeface="Arial" panose="020B0604020202020204" pitchFamily="34" charset="0"/>
                        </a:rPr>
                        <a:t> talk paths</a:t>
                      </a:r>
                    </a:p>
                    <a:p>
                      <a:pPr marL="342900" lvl="0" indent="-342900">
                        <a:buFont typeface="Arial" panose="020B0604020202020204" pitchFamily="34" charset="0"/>
                        <a:buChar char="•"/>
                      </a:pPr>
                      <a:r>
                        <a:rPr lang="en-US" sz="1000" kern="1200">
                          <a:solidFill>
                            <a:schemeClr val="dk1"/>
                          </a:solidFill>
                          <a:effectLst/>
                          <a:latin typeface="Arial" panose="020B0604020202020204" pitchFamily="34" charset="0"/>
                          <a:ea typeface="+mn-ea"/>
                          <a:cs typeface="Arial" panose="020B0604020202020204" pitchFamily="34" charset="0"/>
                        </a:rPr>
                        <a:t>Build an Ad Facebook campaigns- waiting on confirmation</a:t>
                      </a:r>
                    </a:p>
                    <a:p>
                      <a:pPr marL="342900" lvl="0" indent="-342900">
                        <a:buFont typeface="Arial" panose="020B0604020202020204" pitchFamily="34" charset="0"/>
                        <a:buChar char="•"/>
                      </a:pPr>
                      <a:r>
                        <a:rPr lang="en-US" sz="1000" kern="1200" err="1">
                          <a:solidFill>
                            <a:schemeClr val="dk1"/>
                          </a:solidFill>
                          <a:effectLst/>
                          <a:latin typeface="Arial" panose="020B0604020202020204" pitchFamily="34" charset="0"/>
                          <a:ea typeface="+mn-ea"/>
                          <a:cs typeface="Arial" panose="020B0604020202020204" pitchFamily="34" charset="0"/>
                        </a:rPr>
                        <a:t>TaG</a:t>
                      </a:r>
                      <a:r>
                        <a:rPr lang="en-US" sz="1000" kern="1200">
                          <a:solidFill>
                            <a:schemeClr val="dk1"/>
                          </a:solidFill>
                          <a:effectLst/>
                          <a:latin typeface="Arial" panose="020B0604020202020204" pitchFamily="34" charset="0"/>
                          <a:ea typeface="+mn-ea"/>
                          <a:cs typeface="Arial" panose="020B0604020202020204" pitchFamily="34" charset="0"/>
                        </a:rPr>
                        <a:t> postcards are in discussion for new DW creatives: Timing TBD</a:t>
                      </a:r>
                    </a:p>
                    <a:p>
                      <a:pPr marL="342900" lvl="0" indent="-342900">
                        <a:buFont typeface="Arial" panose="020B0604020202020204" pitchFamily="34" charset="0"/>
                        <a:buChar char="•"/>
                      </a:pPr>
                      <a:r>
                        <a:rPr lang="en-US" sz="1000" kern="1200">
                          <a:solidFill>
                            <a:schemeClr val="dk1"/>
                          </a:solidFill>
                          <a:effectLst/>
                          <a:latin typeface="Arial" panose="020B0604020202020204" pitchFamily="34" charset="0"/>
                          <a:ea typeface="+mn-ea"/>
                          <a:cs typeface="Arial" panose="020B0604020202020204" pitchFamily="34" charset="0"/>
                        </a:rPr>
                        <a:t>11/15 - Hearsay Social </a:t>
                      </a:r>
                      <a:r>
                        <a:rPr lang="en-US" sz="1000" kern="1200" err="1">
                          <a:solidFill>
                            <a:schemeClr val="dk1"/>
                          </a:solidFill>
                          <a:effectLst/>
                          <a:latin typeface="Arial" panose="020B0604020202020204" pitchFamily="34" charset="0"/>
                          <a:ea typeface="+mn-ea"/>
                          <a:cs typeface="Arial" panose="020B0604020202020204" pitchFamily="34" charset="0"/>
                        </a:rPr>
                        <a:t>Drivewise</a:t>
                      </a:r>
                      <a:r>
                        <a:rPr lang="en-US" sz="1000" kern="1200">
                          <a:solidFill>
                            <a:schemeClr val="dk1"/>
                          </a:solidFill>
                          <a:effectLst/>
                          <a:latin typeface="Arial" panose="020B0604020202020204" pitchFamily="34" charset="0"/>
                          <a:ea typeface="+mn-ea"/>
                          <a:cs typeface="Arial" panose="020B0604020202020204" pitchFamily="34" charset="0"/>
                        </a:rPr>
                        <a:t> posts</a:t>
                      </a:r>
                    </a:p>
                  </a:txBody>
                  <a:tcPr>
                    <a:lnT w="12700" cap="flat" cmpd="sng" algn="ctr">
                      <a:solidFill>
                        <a:srgbClr val="333333"/>
                      </a:solidFill>
                      <a:prstDash val="solid"/>
                      <a:round/>
                      <a:headEnd type="none" w="med" len="med"/>
                      <a:tailEnd type="none" w="med" len="med"/>
                    </a:lnT>
                  </a:tcPr>
                </a:tc>
                <a:extLst>
                  <a:ext uri="{0D108BD9-81ED-4DB2-BD59-A6C34878D82A}">
                    <a16:rowId xmlns:a16="http://schemas.microsoft.com/office/drawing/2014/main" val="1093105453"/>
                  </a:ext>
                </a:extLst>
              </a:tr>
            </a:tbl>
          </a:graphicData>
        </a:graphic>
      </p:graphicFrame>
    </p:spTree>
    <p:custDataLst>
      <p:tags r:id="rId1"/>
    </p:custDataLst>
    <p:extLst>
      <p:ext uri="{BB962C8B-B14F-4D97-AF65-F5344CB8AC3E}">
        <p14:creationId xmlns:p14="http://schemas.microsoft.com/office/powerpoint/2010/main" val="42478363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B6CCD05EAAE447AFA783A7D3C51EFE" ma:contentTypeVersion="31" ma:contentTypeDescription="Create a new document." ma:contentTypeScope="" ma:versionID="3767d35c51cd72984b51bdba8001e8b5">
  <xsd:schema xmlns:xsd="http://www.w3.org/2001/XMLSchema" xmlns:xs="http://www.w3.org/2001/XMLSchema" xmlns:p="http://schemas.microsoft.com/office/2006/metadata/properties" xmlns:ns3="4df1f582-4157-400b-a71e-4ea79690a05b" xmlns:ns4="401a87a2-5c92-4a1f-b00a-dcd359b81d2c" targetNamespace="http://schemas.microsoft.com/office/2006/metadata/properties" ma:root="true" ma:fieldsID="e204af73f7348686bd4a4e54590f99ed" ns3:_="" ns4:_="">
    <xsd:import namespace="4df1f582-4157-400b-a71e-4ea79690a05b"/>
    <xsd:import namespace="401a87a2-5c92-4a1f-b00a-dcd359b81d2c"/>
    <xsd:element name="properties">
      <xsd:complexType>
        <xsd:sequence>
          <xsd:element name="documentManagement">
            <xsd:complexType>
              <xsd:all>
                <xsd:element ref="ns3:Summary" minOccurs="0"/>
                <xsd:element ref="ns3:SunsetDate" minOccurs="0"/>
                <xsd:element ref="ns4:MediaServiceMetadata" minOccurs="0"/>
                <xsd:element ref="ns4:MediaServiceFastMetadata" minOccurs="0"/>
                <xsd:element ref="ns4:MediaServiceAutoTags" minOccurs="0"/>
                <xsd:element ref="ns4:MediaServiceOCR" minOccurs="0"/>
                <xsd:element ref="ns3:SharedWithUsers" minOccurs="0"/>
                <xsd:element ref="ns3:SharedWithDetails" minOccurs="0"/>
                <xsd:element ref="ns4:MediaServiceDateTaken" minOccurs="0"/>
                <xsd:element ref="ns4:MediaServiceGenerationTime" minOccurs="0"/>
                <xsd:element ref="ns4:MediaServiceEventHashCode" minOccurs="0"/>
                <xsd:element ref="ns4:MediaServiceAutoKeyPoints" minOccurs="0"/>
                <xsd:element ref="ns4:MediaServiceKeyPoints" minOccurs="0"/>
                <xsd:element ref="ns4:MediaLengthInSeconds" minOccurs="0"/>
                <xsd:element ref="ns4: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f1f582-4157-400b-a71e-4ea79690a05b" elementFormDefault="qualified">
    <xsd:import namespace="http://schemas.microsoft.com/office/2006/documentManagement/types"/>
    <xsd:import namespace="http://schemas.microsoft.com/office/infopath/2007/PartnerControls"/>
    <xsd:element name="Summary" ma:index="5" nillable="true" ma:displayName="Summary" ma:internalName="Summary" ma:readOnly="false">
      <xsd:simpleType>
        <xsd:restriction base="dms:Text">
          <xsd:maxLength value="255"/>
        </xsd:restriction>
      </xsd:simpleType>
    </xsd:element>
    <xsd:element name="SunsetDate" ma:index="6" nillable="true" ma:displayName="SunsetDate" ma:format="DateOnly" ma:internalName="SunsetDate" ma:readOnly="false">
      <xsd:simpleType>
        <xsd:restriction base="dms:DateTime"/>
      </xsd:simple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1ab9c107-1674-4363-8bea-4e19f1c013bc}" ma:internalName="TaxCatchAll" ma:showField="CatchAllData" ma:web="4df1f582-4157-400b-a71e-4ea79690a0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01a87a2-5c92-4a1f-b00a-dcd359b81d2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70e963ff-e293-4fa5-a979-6c6c39c6114b"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ma:index="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unsetDate xmlns="4df1f582-4157-400b-a71e-4ea79690a05b" xsi:nil="true"/>
    <Summary xmlns="4df1f582-4157-400b-a71e-4ea79690a05b" xsi:nil="true"/>
    <lcf76f155ced4ddcb4097134ff3c332f xmlns="401a87a2-5c92-4a1f-b00a-dcd359b81d2c">
      <Terms xmlns="http://schemas.microsoft.com/office/infopath/2007/PartnerControls"/>
    </lcf76f155ced4ddcb4097134ff3c332f>
    <TaxCatchAll xmlns="4df1f582-4157-400b-a71e-4ea79690a05b" xsi:nil="true"/>
  </documentManagement>
</p:properties>
</file>

<file path=customXml/itemProps1.xml><?xml version="1.0" encoding="utf-8"?>
<ds:datastoreItem xmlns:ds="http://schemas.openxmlformats.org/officeDocument/2006/customXml" ds:itemID="{A5530C36-C9DF-4AE4-AF83-BF07D576D8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f1f582-4157-400b-a71e-4ea79690a05b"/>
    <ds:schemaRef ds:uri="401a87a2-5c92-4a1f-b00a-dcd359b81d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EE8719-C003-466E-9FFA-6263608D75D6}">
  <ds:schemaRefs>
    <ds:schemaRef ds:uri="http://schemas.microsoft.com/sharepoint/v3/contenttype/forms"/>
  </ds:schemaRefs>
</ds:datastoreItem>
</file>

<file path=customXml/itemProps3.xml><?xml version="1.0" encoding="utf-8"?>
<ds:datastoreItem xmlns:ds="http://schemas.openxmlformats.org/officeDocument/2006/customXml" ds:itemID="{DF1AF41C-0FC2-45E1-A4B5-13ADDCA058E7}">
  <ds:schemaRefs>
    <ds:schemaRef ds:uri="http://purl.org/dc/elements/1.1/"/>
    <ds:schemaRef ds:uri="http://schemas.microsoft.com/office/2006/metadata/properties"/>
    <ds:schemaRef ds:uri="4df1f582-4157-400b-a71e-4ea79690a05b"/>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01a87a2-5c92-4a1f-b00a-dcd359b81d2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1893</Words>
  <Application>Microsoft Office PowerPoint</Application>
  <PresentationFormat>Custom</PresentationFormat>
  <Paragraphs>243</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Arial,Sans-Serif</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DeAngelis, Sue</dc:creator>
  <cp:lastModifiedBy>Knachel, Liz</cp:lastModifiedBy>
  <cp:revision>10</cp:revision>
  <dcterms:created xsi:type="dcterms:W3CDTF">2020-07-15T17:46:29Z</dcterms:created>
  <dcterms:modified xsi:type="dcterms:W3CDTF">2022-11-30T18:46:34Z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ea8a813-53e7-4f1d-90f2-cda32b87eb03_Enabled">
    <vt:lpwstr>True</vt:lpwstr>
  </property>
  <property fmtid="{D5CDD505-2E9C-101B-9397-08002B2CF9AE}" pid="3" name="MSIP_Label_eea8a813-53e7-4f1d-90f2-cda32b87eb03_SiteId">
    <vt:lpwstr>88b431e7-cf2a-43a9-bd00-81441f5c2d3c</vt:lpwstr>
  </property>
  <property fmtid="{D5CDD505-2E9C-101B-9397-08002B2CF9AE}" pid="4" name="MSIP_Label_eea8a813-53e7-4f1d-90f2-cda32b87eb03_Owner">
    <vt:lpwstr>Sue.Deangelis@allstate.com</vt:lpwstr>
  </property>
  <property fmtid="{D5CDD505-2E9C-101B-9397-08002B2CF9AE}" pid="5" name="MSIP_Label_eea8a813-53e7-4f1d-90f2-cda32b87eb03_SetDate">
    <vt:lpwstr>2020-07-15T20:28:00.5269620Z</vt:lpwstr>
  </property>
  <property fmtid="{D5CDD505-2E9C-101B-9397-08002B2CF9AE}" pid="6" name="MSIP_Label_eea8a813-53e7-4f1d-90f2-cda32b87eb03_Name">
    <vt:lpwstr>Internal</vt:lpwstr>
  </property>
  <property fmtid="{D5CDD505-2E9C-101B-9397-08002B2CF9AE}" pid="7" name="MSIP_Label_eea8a813-53e7-4f1d-90f2-cda32b87eb03_Application">
    <vt:lpwstr>Microsoft Azure Information Protection</vt:lpwstr>
  </property>
  <property fmtid="{D5CDD505-2E9C-101B-9397-08002B2CF9AE}" pid="8" name="MSIP_Label_eea8a813-53e7-4f1d-90f2-cda32b87eb03_Extended_MSFT_Method">
    <vt:lpwstr>Manual</vt:lpwstr>
  </property>
  <property fmtid="{D5CDD505-2E9C-101B-9397-08002B2CF9AE}" pid="9" name="MSIP_Label_63e96db1-c16b-498f-9c82-feb068789b34_Enabled">
    <vt:lpwstr>True</vt:lpwstr>
  </property>
  <property fmtid="{D5CDD505-2E9C-101B-9397-08002B2CF9AE}" pid="10" name="MSIP_Label_63e96db1-c16b-498f-9c82-feb068789b34_SiteId">
    <vt:lpwstr>88b431e7-cf2a-43a9-bd00-81441f5c2d3c</vt:lpwstr>
  </property>
  <property fmtid="{D5CDD505-2E9C-101B-9397-08002B2CF9AE}" pid="11" name="MSIP_Label_63e96db1-c16b-498f-9c82-feb068789b34_Owner">
    <vt:lpwstr>Sue.Deangelis@allstate.com</vt:lpwstr>
  </property>
  <property fmtid="{D5CDD505-2E9C-101B-9397-08002B2CF9AE}" pid="12" name="MSIP_Label_63e96db1-c16b-498f-9c82-feb068789b34_SetDate">
    <vt:lpwstr>2020-07-15T20:28:00.5269620Z</vt:lpwstr>
  </property>
  <property fmtid="{D5CDD505-2E9C-101B-9397-08002B2CF9AE}" pid="13" name="MSIP_Label_63e96db1-c16b-498f-9c82-feb068789b34_Name">
    <vt:lpwstr>No Watermark</vt:lpwstr>
  </property>
  <property fmtid="{D5CDD505-2E9C-101B-9397-08002B2CF9AE}" pid="14" name="MSIP_Label_63e96db1-c16b-498f-9c82-feb068789b34_Application">
    <vt:lpwstr>Microsoft Azure Information Protection</vt:lpwstr>
  </property>
  <property fmtid="{D5CDD505-2E9C-101B-9397-08002B2CF9AE}" pid="15" name="MSIP_Label_63e96db1-c16b-498f-9c82-feb068789b34_Parent">
    <vt:lpwstr>eea8a813-53e7-4f1d-90f2-cda32b87eb03</vt:lpwstr>
  </property>
  <property fmtid="{D5CDD505-2E9C-101B-9397-08002B2CF9AE}" pid="16" name="MSIP_Label_63e96db1-c16b-498f-9c82-feb068789b34_Extended_MSFT_Method">
    <vt:lpwstr>Manual</vt:lpwstr>
  </property>
  <property fmtid="{D5CDD505-2E9C-101B-9397-08002B2CF9AE}" pid="17" name="Sensitivity">
    <vt:lpwstr>Internal No Watermark</vt:lpwstr>
  </property>
  <property fmtid="{D5CDD505-2E9C-101B-9397-08002B2CF9AE}" pid="18" name="ContentTypeId">
    <vt:lpwstr>0x01010035B6CCD05EAAE447AFA783A7D3C51EFE</vt:lpwstr>
  </property>
  <property fmtid="{D5CDD505-2E9C-101B-9397-08002B2CF9AE}" pid="19" name="ArticulateGUID">
    <vt:lpwstr>5A854895-D465-4507-9FFD-72B050DF6D6F</vt:lpwstr>
  </property>
  <property fmtid="{D5CDD505-2E9C-101B-9397-08002B2CF9AE}" pid="20" name="ArticulatePath">
    <vt:lpwstr>https://allstatecloud.sharepoint.com/sites/Product_Strategy_Team/Shared Documents/Templates/Omnichannel Toolkit_Template_Jan2021_Final</vt:lpwstr>
  </property>
</Properties>
</file>